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2" r:id="rId4"/>
    <p:sldId id="260" r:id="rId5"/>
    <p:sldId id="273" r:id="rId6"/>
    <p:sldId id="264" r:id="rId7"/>
    <p:sldId id="265" r:id="rId8"/>
    <p:sldId id="266" r:id="rId9"/>
    <p:sldId id="262" r:id="rId10"/>
    <p:sldId id="263" r:id="rId11"/>
    <p:sldId id="261" r:id="rId12"/>
    <p:sldId id="275" r:id="rId13"/>
    <p:sldId id="283" r:id="rId14"/>
    <p:sldId id="284" r:id="rId15"/>
    <p:sldId id="288" r:id="rId16"/>
    <p:sldId id="277" r:id="rId17"/>
    <p:sldId id="278" r:id="rId18"/>
    <p:sldId id="285" r:id="rId19"/>
    <p:sldId id="280" r:id="rId20"/>
    <p:sldId id="28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190F1-06C4-4BC7-8A87-4E889DDFE4B4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9945-5B10-4737-906D-7BB26B343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95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9945-5B10-4737-906D-7BB26B343D4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1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9945-5B10-4737-906D-7BB26B343D4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37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9945-5B10-4737-906D-7BB26B343D4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7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9945-5B10-4737-906D-7BB26B343D4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1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9945-5B10-4737-906D-7BB26B343D4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7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83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19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0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94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26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29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44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49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65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7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44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8817-4FFC-4079-AAB8-6FC359167CDF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005ED-A57F-4A8B-8837-207D1ADFA1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4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elementar.co.uk/documentation/Subsystems/precisION/precisION.htm#manuals/7._components_and_sub-assemblies/collectors/collectors_technical_description.ht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5B668-9113-63E0-F2D6-377096C8F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Isotope ratio mass spectrometry: Basic principles and applications</a:t>
            </a:r>
            <a:endParaRPr lang="de-DE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BBA70C-C120-ECAD-31CB-BAAAAD26E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MENVIPRO Summer School</a:t>
            </a:r>
          </a:p>
        </p:txBody>
      </p:sp>
    </p:spTree>
    <p:extLst>
      <p:ext uri="{BB962C8B-B14F-4D97-AF65-F5344CB8AC3E}">
        <p14:creationId xmlns:p14="http://schemas.microsoft.com/office/powerpoint/2010/main" val="138877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EDF1E29-1A9F-4413-C556-F63CE479DC45}"/>
              </a:ext>
            </a:extLst>
          </p:cNvPr>
          <p:cNvGrpSpPr/>
          <p:nvPr/>
        </p:nvGrpSpPr>
        <p:grpSpPr>
          <a:xfrm>
            <a:off x="259853" y="980066"/>
            <a:ext cx="2576319" cy="3501039"/>
            <a:chOff x="899630" y="204852"/>
            <a:chExt cx="3435092" cy="466805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89F6A1E-4D7A-DC1F-0C08-28A91BDA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630" y="955500"/>
              <a:ext cx="3435092" cy="3517294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6430F75-2869-0E39-8838-0AD58A8C78EF}"/>
                </a:ext>
              </a:extLst>
            </p:cNvPr>
            <p:cNvSpPr txBox="1"/>
            <p:nvPr/>
          </p:nvSpPr>
          <p:spPr>
            <a:xfrm>
              <a:off x="1785134" y="4472795"/>
              <a:ext cx="57792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350" dirty="0"/>
                <a:t>73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873B59C-705A-6D47-A40E-245484C9BA64}"/>
                </a:ext>
              </a:extLst>
            </p:cNvPr>
            <p:cNvSpPr txBox="1"/>
            <p:nvPr/>
          </p:nvSpPr>
          <p:spPr>
            <a:xfrm>
              <a:off x="2194389" y="4460811"/>
              <a:ext cx="57792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350" dirty="0"/>
                <a:t>75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AA0D689-700B-9269-C473-969D21C199AF}"/>
                </a:ext>
              </a:extLst>
            </p:cNvPr>
            <p:cNvSpPr txBox="1"/>
            <p:nvPr/>
          </p:nvSpPr>
          <p:spPr>
            <a:xfrm>
              <a:off x="1662223" y="574184"/>
              <a:ext cx="7634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/>
                <a:t>100%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E33CEA7-D663-EAFB-4F74-FCBD0955DFEB}"/>
                </a:ext>
              </a:extLst>
            </p:cNvPr>
            <p:cNvSpPr txBox="1"/>
            <p:nvPr/>
          </p:nvSpPr>
          <p:spPr>
            <a:xfrm>
              <a:off x="1596499" y="204852"/>
              <a:ext cx="8959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/>
                <a:t>C</a:t>
              </a:r>
              <a:r>
                <a:rPr lang="de-DE" sz="1500" baseline="-25000" dirty="0"/>
                <a:t>3</a:t>
              </a:r>
              <a:r>
                <a:rPr lang="de-DE" sz="1500" dirty="0"/>
                <a:t>H</a:t>
              </a:r>
              <a:r>
                <a:rPr lang="de-DE" sz="1500" baseline="-25000" dirty="0"/>
                <a:t>9</a:t>
              </a:r>
              <a:r>
                <a:rPr lang="de-DE" sz="1500" dirty="0"/>
                <a:t>Si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BB5385D-747A-623F-B6EE-F7EDB9335E22}"/>
              </a:ext>
            </a:extLst>
          </p:cNvPr>
          <p:cNvGrpSpPr/>
          <p:nvPr/>
        </p:nvGrpSpPr>
        <p:grpSpPr>
          <a:xfrm>
            <a:off x="2958136" y="1467793"/>
            <a:ext cx="1010573" cy="1107281"/>
            <a:chOff x="8243433" y="4824315"/>
            <a:chExt cx="1347431" cy="147637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14ED219-B050-AD99-7335-C30F00B8C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3433" y="4824315"/>
              <a:ext cx="1285875" cy="1476375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7BFF1FD-42A6-1BCF-E1AE-FABC3EFF126C}"/>
                </a:ext>
              </a:extLst>
            </p:cNvPr>
            <p:cNvSpPr txBox="1"/>
            <p:nvPr/>
          </p:nvSpPr>
          <p:spPr>
            <a:xfrm>
              <a:off x="9216403" y="5205284"/>
              <a:ext cx="3744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/>
                <a:t>+</a:t>
              </a:r>
              <a:endParaRPr lang="de-DE" sz="1500" b="1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1B0350F9-185E-6E13-F974-0EDBED0CF433}"/>
              </a:ext>
            </a:extLst>
          </p:cNvPr>
          <p:cNvSpPr txBox="1"/>
          <p:nvPr/>
        </p:nvSpPr>
        <p:spPr>
          <a:xfrm>
            <a:off x="3186889" y="3023137"/>
            <a:ext cx="899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M = 73 Da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BBE656E-A754-7467-656A-7B1D37706F4A}"/>
              </a:ext>
            </a:extLst>
          </p:cNvPr>
          <p:cNvSpPr txBox="1"/>
          <p:nvPr/>
        </p:nvSpPr>
        <p:spPr>
          <a:xfrm>
            <a:off x="261753" y="5221827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/>
              <a:t>13</a:t>
            </a:r>
            <a:r>
              <a:rPr lang="de-DE" sz="1600" dirty="0"/>
              <a:t>C</a:t>
            </a:r>
            <a:r>
              <a:rPr lang="de-DE" sz="1600" baseline="-25000" dirty="0"/>
              <a:t> </a:t>
            </a:r>
            <a:r>
              <a:rPr lang="de-DE" sz="1600" baseline="30000" dirty="0"/>
              <a:t>12</a:t>
            </a:r>
            <a:r>
              <a:rPr lang="de-DE" sz="1600" dirty="0"/>
              <a:t>C</a:t>
            </a:r>
            <a:r>
              <a:rPr lang="de-DE" sz="1600" baseline="-25000" dirty="0"/>
              <a:t>2</a:t>
            </a:r>
            <a:r>
              <a:rPr lang="de-DE" sz="1600" dirty="0"/>
              <a:t>H</a:t>
            </a:r>
            <a:r>
              <a:rPr lang="de-DE" sz="1600" baseline="-25000" dirty="0"/>
              <a:t>9</a:t>
            </a:r>
            <a:r>
              <a:rPr lang="de-DE" sz="1600" dirty="0"/>
              <a:t>Si    (3.3%)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3687677-BDF6-6F23-0197-64B49E83268D}"/>
              </a:ext>
            </a:extLst>
          </p:cNvPr>
          <p:cNvSpPr txBox="1"/>
          <p:nvPr/>
        </p:nvSpPr>
        <p:spPr>
          <a:xfrm>
            <a:off x="401921" y="5590598"/>
            <a:ext cx="15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C</a:t>
            </a:r>
            <a:r>
              <a:rPr lang="de-DE" sz="1600" baseline="-25000" dirty="0"/>
              <a:t>3</a:t>
            </a:r>
            <a:r>
              <a:rPr lang="de-DE" sz="1600" dirty="0"/>
              <a:t>H</a:t>
            </a:r>
            <a:r>
              <a:rPr lang="de-DE" sz="1600" baseline="-25000" dirty="0"/>
              <a:t>9</a:t>
            </a:r>
            <a:r>
              <a:rPr lang="de-DE" sz="1600" baseline="30000" dirty="0"/>
              <a:t>29</a:t>
            </a:r>
            <a:r>
              <a:rPr lang="de-DE" sz="1600" dirty="0"/>
              <a:t>Si    (5.1%)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88F7D85-168B-4DFA-3956-575BAFB725DD}"/>
              </a:ext>
            </a:extLst>
          </p:cNvPr>
          <p:cNvSpPr txBox="1"/>
          <p:nvPr/>
        </p:nvSpPr>
        <p:spPr>
          <a:xfrm>
            <a:off x="2353419" y="5221827"/>
            <a:ext cx="217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/>
              <a:t>13</a:t>
            </a:r>
            <a:r>
              <a:rPr lang="de-DE" sz="1600" dirty="0"/>
              <a:t>C </a:t>
            </a:r>
            <a:r>
              <a:rPr kumimoji="0" lang="de-DE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</a:t>
            </a:r>
            <a:r>
              <a:rPr lang="de-DE" sz="1600" baseline="30000" dirty="0"/>
              <a:t>12</a:t>
            </a:r>
            <a:r>
              <a:rPr lang="de-DE" sz="1600" dirty="0"/>
              <a:t>CH</a:t>
            </a:r>
            <a:r>
              <a:rPr lang="de-DE" sz="1600" baseline="-25000" dirty="0"/>
              <a:t>9</a:t>
            </a:r>
            <a:r>
              <a:rPr lang="de-DE" sz="1600" dirty="0"/>
              <a:t>Si    (0.04%)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E10035-D82B-BA75-5676-92990D6D67C6}"/>
              </a:ext>
            </a:extLst>
          </p:cNvPr>
          <p:cNvSpPr txBox="1"/>
          <p:nvPr/>
        </p:nvSpPr>
        <p:spPr>
          <a:xfrm>
            <a:off x="2471554" y="5594160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C</a:t>
            </a:r>
            <a:r>
              <a:rPr lang="de-DE" sz="1600" baseline="-25000" dirty="0"/>
              <a:t>3</a:t>
            </a:r>
            <a:r>
              <a:rPr lang="de-DE" sz="1600" dirty="0"/>
              <a:t>H</a:t>
            </a:r>
            <a:r>
              <a:rPr lang="de-DE" sz="1600" baseline="-25000" dirty="0"/>
              <a:t>9</a:t>
            </a:r>
            <a:r>
              <a:rPr lang="de-DE" sz="1600" baseline="30000" dirty="0"/>
              <a:t>30</a:t>
            </a:r>
            <a:r>
              <a:rPr lang="de-DE" sz="1600" dirty="0"/>
              <a:t>Si     (3.35%)</a:t>
            </a:r>
          </a:p>
        </p:txBody>
      </p:sp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232DE036-8C5B-4A56-D9BA-413EF525C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39221"/>
              </p:ext>
            </p:extLst>
          </p:nvPr>
        </p:nvGraphicFramePr>
        <p:xfrm>
          <a:off x="5408844" y="1206503"/>
          <a:ext cx="3338245" cy="1584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2237">
                  <a:extLst>
                    <a:ext uri="{9D8B030D-6E8A-4147-A177-3AD203B41FA5}">
                      <a16:colId xmlns:a16="http://schemas.microsoft.com/office/drawing/2014/main" val="4003803269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219262838"/>
                    </a:ext>
                  </a:extLst>
                </a:gridCol>
                <a:gridCol w="816795">
                  <a:extLst>
                    <a:ext uri="{9D8B030D-6E8A-4147-A177-3AD203B41FA5}">
                      <a16:colId xmlns:a16="http://schemas.microsoft.com/office/drawing/2014/main" val="2112748789"/>
                    </a:ext>
                  </a:extLst>
                </a:gridCol>
                <a:gridCol w="1093889">
                  <a:extLst>
                    <a:ext uri="{9D8B030D-6E8A-4147-A177-3AD203B41FA5}">
                      <a16:colId xmlns:a16="http://schemas.microsoft.com/office/drawing/2014/main" val="167117157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Atomic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Natural </a:t>
                      </a:r>
                      <a:r>
                        <a:rPr kumimoji="0" lang="de-D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abundance</a:t>
                      </a: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DE" sz="1400" dirty="0"/>
                        <a:t>%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5483891"/>
                  </a:ext>
                </a:extLst>
              </a:tr>
              <a:tr h="309633">
                <a:tc>
                  <a:txBody>
                    <a:bodyPr/>
                    <a:lstStyle/>
                    <a:p>
                      <a:r>
                        <a:rPr lang="de-DE" sz="1600" dirty="0"/>
                        <a:t>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90293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5.0778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88998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3.3473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00461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1396E788-DF54-3BC3-17A1-A17573138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41639"/>
              </p:ext>
            </p:extLst>
          </p:nvPr>
        </p:nvGraphicFramePr>
        <p:xfrm>
          <a:off x="4771396" y="3888689"/>
          <a:ext cx="3064933" cy="112886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2237">
                  <a:extLst>
                    <a:ext uri="{9D8B030D-6E8A-4147-A177-3AD203B41FA5}">
                      <a16:colId xmlns:a16="http://schemas.microsoft.com/office/drawing/2014/main" val="4003803269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219262838"/>
                    </a:ext>
                  </a:extLst>
                </a:gridCol>
                <a:gridCol w="816795">
                  <a:extLst>
                    <a:ext uri="{9D8B030D-6E8A-4147-A177-3AD203B41FA5}">
                      <a16:colId xmlns:a16="http://schemas.microsoft.com/office/drawing/2014/main" val="2112748789"/>
                    </a:ext>
                  </a:extLst>
                </a:gridCol>
                <a:gridCol w="820577">
                  <a:extLst>
                    <a:ext uri="{9D8B030D-6E8A-4147-A177-3AD203B41FA5}">
                      <a16:colId xmlns:a16="http://schemas.microsoft.com/office/drawing/2014/main" val="1671171579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r>
                        <a:rPr lang="de-DE" sz="14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X + 1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X + 2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5483891"/>
                  </a:ext>
                </a:extLst>
              </a:tr>
              <a:tr h="283049"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90293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de-DE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88998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de-DE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0.04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00461"/>
                  </a:ext>
                </a:extLst>
              </a:tr>
            </a:tbl>
          </a:graphicData>
        </a:graphic>
      </p:graphicFrame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ABD4B6C-AA4D-E709-7BC0-0FBE30A6F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37017"/>
              </p:ext>
            </p:extLst>
          </p:nvPr>
        </p:nvGraphicFramePr>
        <p:xfrm>
          <a:off x="4771396" y="5019821"/>
          <a:ext cx="3064933" cy="563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2237">
                  <a:extLst>
                    <a:ext uri="{9D8B030D-6E8A-4147-A177-3AD203B41FA5}">
                      <a16:colId xmlns:a16="http://schemas.microsoft.com/office/drawing/2014/main" val="4003803269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219262838"/>
                    </a:ext>
                  </a:extLst>
                </a:gridCol>
                <a:gridCol w="816795">
                  <a:extLst>
                    <a:ext uri="{9D8B030D-6E8A-4147-A177-3AD203B41FA5}">
                      <a16:colId xmlns:a16="http://schemas.microsoft.com/office/drawing/2014/main" val="2112748789"/>
                    </a:ext>
                  </a:extLst>
                </a:gridCol>
                <a:gridCol w="820577">
                  <a:extLst>
                    <a:ext uri="{9D8B030D-6E8A-4147-A177-3AD203B41FA5}">
                      <a16:colId xmlns:a16="http://schemas.microsoft.com/office/drawing/2014/main" val="1671171579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r>
                        <a:rPr lang="de-DE" sz="1400" b="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9.7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0.42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54838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de-DE" sz="14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32.3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902930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452F5664-A2CE-E6F9-8979-890D977AB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27820"/>
              </p:ext>
            </p:extLst>
          </p:nvPr>
        </p:nvGraphicFramePr>
        <p:xfrm>
          <a:off x="7836328" y="3886000"/>
          <a:ext cx="1093889" cy="1127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93889">
                  <a:extLst>
                    <a:ext uri="{9D8B030D-6E8A-4147-A177-3AD203B41FA5}">
                      <a16:colId xmlns:a16="http://schemas.microsoft.com/office/drawing/2014/main" val="502330109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r>
                        <a:rPr lang="de-DE" sz="1400" dirty="0"/>
                        <a:t>X + 3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437265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880144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836225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7780667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18BB2D8-FEDA-2A6B-700F-7F23DC8E6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54558"/>
              </p:ext>
            </p:extLst>
          </p:nvPr>
        </p:nvGraphicFramePr>
        <p:xfrm>
          <a:off x="7836328" y="5019821"/>
          <a:ext cx="1093889" cy="563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93889">
                  <a:extLst>
                    <a:ext uri="{9D8B030D-6E8A-4147-A177-3AD203B41FA5}">
                      <a16:colId xmlns:a16="http://schemas.microsoft.com/office/drawing/2014/main" val="301424350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endParaRPr lang="de-DE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292521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de-DE" sz="1400" dirty="0"/>
                        <a:t>0.5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454522"/>
                  </a:ext>
                </a:extLst>
              </a:tr>
            </a:tbl>
          </a:graphicData>
        </a:graphic>
      </p:graphicFrame>
      <p:sp>
        <p:nvSpPr>
          <p:cNvPr id="24" name="Textfeld 23">
            <a:extLst>
              <a:ext uri="{FF2B5EF4-FFF2-40B4-BE49-F238E27FC236}">
                <a16:creationId xmlns:a16="http://schemas.microsoft.com/office/drawing/2014/main" id="{7C945F54-A2DA-0744-46D5-2216C835FD61}"/>
              </a:ext>
            </a:extLst>
          </p:cNvPr>
          <p:cNvSpPr txBox="1"/>
          <p:nvPr/>
        </p:nvSpPr>
        <p:spPr>
          <a:xfrm>
            <a:off x="2937563" y="2641422"/>
            <a:ext cx="1512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 err="1"/>
              <a:t>trimethylsilyl</a:t>
            </a:r>
            <a:r>
              <a:rPr lang="de-DE" sz="1400" b="1" dirty="0"/>
              <a:t> </a:t>
            </a:r>
            <a:r>
              <a:rPr lang="de-DE" sz="1400" b="1" dirty="0" err="1"/>
              <a:t>ion</a:t>
            </a:r>
            <a:endParaRPr lang="de-DE" sz="1400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B9EB01A-25B1-50C0-62A8-F66AAB2D79C4}"/>
              </a:ext>
            </a:extLst>
          </p:cNvPr>
          <p:cNvSpPr txBox="1"/>
          <p:nvPr/>
        </p:nvSpPr>
        <p:spPr>
          <a:xfrm>
            <a:off x="1163986" y="3434269"/>
            <a:ext cx="546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350" dirty="0"/>
              <a:t>8.4%</a:t>
            </a:r>
            <a:endParaRPr lang="de-DE" sz="13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5E63121-2657-4FDF-C67D-D7CF187E35B2}"/>
              </a:ext>
            </a:extLst>
          </p:cNvPr>
          <p:cNvSpPr txBox="1"/>
          <p:nvPr/>
        </p:nvSpPr>
        <p:spPr>
          <a:xfrm>
            <a:off x="1406714" y="3667616"/>
            <a:ext cx="6335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350" dirty="0"/>
              <a:t>3.39%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64906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6912A5-4909-520D-096D-6611ACDBC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61" y="1565563"/>
            <a:ext cx="1340777" cy="690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C43570-F99E-B7E3-824F-106E5B2E35F0}"/>
              </a:ext>
            </a:extLst>
          </p:cNvPr>
          <p:cNvSpPr txBox="1"/>
          <p:nvPr/>
        </p:nvSpPr>
        <p:spPr>
          <a:xfrm>
            <a:off x="2573768" y="1714691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X</a:t>
            </a:r>
            <a:r>
              <a:rPr lang="de-DE" sz="1400" dirty="0"/>
              <a:t> </a:t>
            </a:r>
            <a:r>
              <a:rPr lang="de-DE" sz="1600" dirty="0"/>
              <a:t>1000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5057022-A4F1-87E8-919C-0E09818459E7}"/>
              </a:ext>
            </a:extLst>
          </p:cNvPr>
          <p:cNvSpPr txBox="1"/>
          <p:nvPr/>
        </p:nvSpPr>
        <p:spPr>
          <a:xfrm>
            <a:off x="1907239" y="569197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i="0" dirty="0">
                <a:solidFill>
                  <a:srgbClr val="202124"/>
                </a:solidFill>
                <a:effectLst/>
              </a:rPr>
              <a:t>IAEA</a:t>
            </a:r>
            <a:r>
              <a:rPr lang="de-DE" sz="1400" b="0" i="0" dirty="0">
                <a:solidFill>
                  <a:srgbClr val="202124"/>
                </a:solidFill>
                <a:effectLst/>
              </a:rPr>
              <a:t>  -  International </a:t>
            </a:r>
            <a:r>
              <a:rPr lang="de-DE" sz="1400" b="0" i="0" dirty="0" err="1">
                <a:solidFill>
                  <a:srgbClr val="202124"/>
                </a:solidFill>
                <a:effectLst/>
              </a:rPr>
              <a:t>Atomic</a:t>
            </a:r>
            <a:r>
              <a:rPr lang="de-DE" sz="1400" b="0" i="0" dirty="0">
                <a:solidFill>
                  <a:srgbClr val="202124"/>
                </a:solidFill>
                <a:effectLst/>
              </a:rPr>
              <a:t> Energy Agency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522BD5-947A-9CA6-F53F-5BA58BF251E8}"/>
              </a:ext>
            </a:extLst>
          </p:cNvPr>
          <p:cNvSpPr txBox="1"/>
          <p:nvPr/>
        </p:nvSpPr>
        <p:spPr>
          <a:xfrm>
            <a:off x="449826" y="917067"/>
            <a:ext cx="17356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Delta </a:t>
            </a:r>
            <a:r>
              <a:rPr lang="de-DE" sz="1400" b="1" dirty="0" err="1"/>
              <a:t>notation</a:t>
            </a:r>
            <a:endParaRPr lang="de-DE" sz="1400" b="1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91901B2-AA43-1A38-6198-9B4E7F49622B}"/>
              </a:ext>
            </a:extLst>
          </p:cNvPr>
          <p:cNvCxnSpPr/>
          <p:nvPr/>
        </p:nvCxnSpPr>
        <p:spPr>
          <a:xfrm>
            <a:off x="1066800" y="1320800"/>
            <a:ext cx="250860" cy="32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3862204-FD0C-C36D-F055-1A25A3B70140}"/>
              </a:ext>
            </a:extLst>
          </p:cNvPr>
          <p:cNvSpPr txBox="1"/>
          <p:nvPr/>
        </p:nvSpPr>
        <p:spPr>
          <a:xfrm>
            <a:off x="2253425" y="2982749"/>
            <a:ext cx="243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Isotope </a:t>
            </a:r>
            <a:r>
              <a:rPr lang="de-DE" sz="1600" dirty="0" err="1"/>
              <a:t>ratio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sample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F3C8FC0-5812-F93F-B75D-6B54C4355941}"/>
              </a:ext>
            </a:extLst>
          </p:cNvPr>
          <p:cNvSpPr txBox="1"/>
          <p:nvPr/>
        </p:nvSpPr>
        <p:spPr>
          <a:xfrm>
            <a:off x="2253425" y="3303608"/>
            <a:ext cx="5350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Isotope </a:t>
            </a:r>
            <a:r>
              <a:rPr lang="de-DE" sz="1600" dirty="0" err="1"/>
              <a:t>ratio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international </a:t>
            </a:r>
            <a:r>
              <a:rPr lang="de-DE" sz="1600" dirty="0" err="1"/>
              <a:t>standard</a:t>
            </a:r>
            <a:r>
              <a:rPr lang="de-DE" sz="1600" dirty="0"/>
              <a:t> (</a:t>
            </a:r>
            <a:r>
              <a:rPr lang="de-DE" sz="1400" dirty="0" err="1"/>
              <a:t>defined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600" dirty="0"/>
              <a:t> IAEA)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D468F95-2FE5-0065-AB7F-B6BEDEC3C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00" y="3018113"/>
            <a:ext cx="504825" cy="55245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29F367B-94A6-F9C0-3862-CC57DD6CBF42}"/>
              </a:ext>
            </a:extLst>
          </p:cNvPr>
          <p:cNvGrpSpPr/>
          <p:nvPr/>
        </p:nvGrpSpPr>
        <p:grpSpPr>
          <a:xfrm>
            <a:off x="5246921" y="1582302"/>
            <a:ext cx="1591153" cy="657225"/>
            <a:chOff x="5246921" y="1582302"/>
            <a:chExt cx="1591153" cy="657225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D7C7176-F9D8-FF59-D68B-5B340C2E3E8E}"/>
                </a:ext>
              </a:extLst>
            </p:cNvPr>
            <p:cNvGrpSpPr/>
            <p:nvPr/>
          </p:nvGrpSpPr>
          <p:grpSpPr>
            <a:xfrm>
              <a:off x="5246921" y="1730314"/>
              <a:ext cx="510596" cy="369332"/>
              <a:chOff x="4484918" y="1730314"/>
              <a:chExt cx="510596" cy="369332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BA338331-AA8A-9FA5-1AFC-FB858DEA9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4918" y="1806140"/>
                <a:ext cx="142875" cy="209550"/>
              </a:xfrm>
              <a:prstGeom prst="rect">
                <a:avLst/>
              </a:prstGeom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28C7185-F0E3-E639-AD16-26039E9283F4}"/>
                  </a:ext>
                </a:extLst>
              </p:cNvPr>
              <p:cNvSpPr txBox="1"/>
              <p:nvPr/>
            </p:nvSpPr>
            <p:spPr>
              <a:xfrm>
                <a:off x="4572000" y="1730314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‰</a:t>
                </a:r>
              </a:p>
            </p:txBody>
          </p:sp>
        </p:grp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40A9359-D487-D110-AC6D-D8E85805A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3649" y="1582302"/>
              <a:ext cx="1114425" cy="657225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3E8EE114-8C73-466E-9754-514F93E5D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049" y="4063144"/>
            <a:ext cx="3695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F42429-3E4D-5F06-274E-D3A151CF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9" y="656892"/>
            <a:ext cx="5766287" cy="45940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E40EAF-6534-BBAF-BD16-A54FF95B7E6D}"/>
              </a:ext>
            </a:extLst>
          </p:cNvPr>
          <p:cNvSpPr txBox="1"/>
          <p:nvPr/>
        </p:nvSpPr>
        <p:spPr>
          <a:xfrm>
            <a:off x="149778" y="5648851"/>
            <a:ext cx="8844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Sayak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Basu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,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Shailesh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Agrawal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,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Prasanta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Sanyal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,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Poritosh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Mahato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,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Satyam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 Kumar,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Anindya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 Sarkar, </a:t>
            </a:r>
            <a:r>
              <a:rPr lang="en-US" sz="1200" dirty="0">
                <a:solidFill>
                  <a:schemeClr val="accent1"/>
                </a:solidFill>
                <a:latin typeface="Sylfaen" panose="010A0502050306030303" pitchFamily="18" charset="0"/>
              </a:rPr>
              <a:t>Carbon isotopic ratios of modern C3–C4 plants from the Gangetic Plain, India and its implications to </a:t>
            </a:r>
            <a:r>
              <a:rPr lang="en-US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paleovegetational</a:t>
            </a:r>
            <a:r>
              <a:rPr lang="en-US" sz="1200" dirty="0">
                <a:solidFill>
                  <a:schemeClr val="accent1"/>
                </a:solidFill>
                <a:latin typeface="Sylfaen" panose="010A0502050306030303" pitchFamily="18" charset="0"/>
              </a:rPr>
              <a:t> reconstruction, </a:t>
            </a:r>
            <a:r>
              <a:rPr lang="en-US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Palaeogeography</a:t>
            </a:r>
            <a:r>
              <a:rPr lang="en-US" sz="1200" dirty="0">
                <a:solidFill>
                  <a:schemeClr val="accent1"/>
                </a:solidFill>
                <a:latin typeface="Sylfaen" panose="010A0502050306030303" pitchFamily="18" charset="0"/>
              </a:rPr>
              <a:t>, Palaeoclimatology, </a:t>
            </a:r>
            <a:r>
              <a:rPr lang="en-US" sz="1200" dirty="0" err="1">
                <a:solidFill>
                  <a:schemeClr val="accent1"/>
                </a:solidFill>
                <a:latin typeface="Sylfaen" panose="010A0502050306030303" pitchFamily="18" charset="0"/>
              </a:rPr>
              <a:t>Palaeoecology</a:t>
            </a:r>
            <a:r>
              <a:rPr lang="en-US" sz="1200" dirty="0">
                <a:solidFill>
                  <a:schemeClr val="accent1"/>
                </a:solidFill>
                <a:latin typeface="Sylfaen" panose="010A0502050306030303" pitchFamily="18" charset="0"/>
              </a:rPr>
              <a:t>, </a:t>
            </a:r>
            <a:r>
              <a:rPr lang="fr-FR" sz="1200" dirty="0">
                <a:solidFill>
                  <a:schemeClr val="accent1"/>
                </a:solidFill>
                <a:latin typeface="Sylfaen" panose="010A0502050306030303" pitchFamily="18" charset="0"/>
              </a:rPr>
              <a:t>Volume 440, Pages 22-32, 2015</a:t>
            </a:r>
            <a:endParaRPr lang="en-US" sz="1200" dirty="0">
              <a:solidFill>
                <a:schemeClr val="accent1"/>
              </a:solidFill>
              <a:latin typeface="Sylfaen" panose="010A0502050306030303" pitchFamily="18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66E23B2-3510-4FF6-2196-36C4AB67D257}"/>
              </a:ext>
            </a:extLst>
          </p:cNvPr>
          <p:cNvGrpSpPr/>
          <p:nvPr/>
        </p:nvGrpSpPr>
        <p:grpSpPr>
          <a:xfrm>
            <a:off x="6952944" y="3004704"/>
            <a:ext cx="1326069" cy="1536554"/>
            <a:chOff x="7011285" y="805864"/>
            <a:chExt cx="1326069" cy="1536554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7931B279-D746-0FD5-D53B-6BD6ED00826A}"/>
                </a:ext>
              </a:extLst>
            </p:cNvPr>
            <p:cNvSpPr txBox="1"/>
            <p:nvPr/>
          </p:nvSpPr>
          <p:spPr>
            <a:xfrm>
              <a:off x="7011285" y="1172867"/>
              <a:ext cx="1326069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Sugar </a:t>
              </a:r>
              <a:r>
                <a:rPr lang="de-DE" sz="1400" dirty="0" err="1"/>
                <a:t>cane</a:t>
              </a:r>
              <a:endParaRPr lang="de-DE" sz="1400" dirty="0"/>
            </a:p>
            <a:p>
              <a:r>
                <a:rPr lang="de-DE" sz="1400" dirty="0"/>
                <a:t>Corn</a:t>
              </a:r>
            </a:p>
            <a:p>
              <a:r>
                <a:rPr lang="de-DE" sz="1400" dirty="0"/>
                <a:t>Tropical </a:t>
              </a:r>
              <a:r>
                <a:rPr lang="de-DE" sz="1400" dirty="0" err="1"/>
                <a:t>grasses</a:t>
              </a:r>
              <a:endParaRPr lang="de-DE" sz="1400" dirty="0"/>
            </a:p>
            <a:p>
              <a:r>
                <a:rPr lang="de-DE" sz="1400" dirty="0" err="1"/>
                <a:t>Desert</a:t>
              </a:r>
              <a:r>
                <a:rPr lang="de-DE" sz="1400" dirty="0"/>
                <a:t> plants</a:t>
              </a:r>
            </a:p>
            <a:p>
              <a:r>
                <a:rPr lang="de-DE" sz="1400" dirty="0"/>
                <a:t>Marine plants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DD70E3C-2AFB-C6BA-AF0B-E5523778F9B7}"/>
                </a:ext>
              </a:extLst>
            </p:cNvPr>
            <p:cNvSpPr txBox="1"/>
            <p:nvPr/>
          </p:nvSpPr>
          <p:spPr>
            <a:xfrm>
              <a:off x="7215809" y="805864"/>
              <a:ext cx="838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C</a:t>
              </a:r>
              <a:r>
                <a:rPr lang="de-DE" sz="1400" b="1" baseline="-25000" dirty="0"/>
                <a:t>4</a:t>
              </a:r>
              <a:r>
                <a:rPr lang="de-DE" sz="1400" b="1" dirty="0"/>
                <a:t> plants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E513EC0-EA88-99BA-FE11-5E0A072C379E}"/>
              </a:ext>
            </a:extLst>
          </p:cNvPr>
          <p:cNvGrpSpPr/>
          <p:nvPr/>
        </p:nvGrpSpPr>
        <p:grpSpPr>
          <a:xfrm>
            <a:off x="6952944" y="912437"/>
            <a:ext cx="1389355" cy="1525595"/>
            <a:chOff x="7011285" y="3213868"/>
            <a:chExt cx="1389355" cy="1525595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DFEC41-E280-6B1E-D170-2B607F1F1DE5}"/>
                </a:ext>
              </a:extLst>
            </p:cNvPr>
            <p:cNvSpPr txBox="1"/>
            <p:nvPr/>
          </p:nvSpPr>
          <p:spPr>
            <a:xfrm>
              <a:off x="7011285" y="3569912"/>
              <a:ext cx="138935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Flowering</a:t>
              </a:r>
              <a:r>
                <a:rPr lang="de-DE" sz="1400" dirty="0"/>
                <a:t> plants</a:t>
              </a:r>
            </a:p>
            <a:p>
              <a:r>
                <a:rPr lang="de-DE" sz="1400" dirty="0" err="1"/>
                <a:t>Wheat</a:t>
              </a:r>
              <a:endParaRPr lang="de-DE" sz="1400" dirty="0"/>
            </a:p>
            <a:p>
              <a:r>
                <a:rPr lang="de-DE" sz="1400" dirty="0"/>
                <a:t>Rice</a:t>
              </a:r>
            </a:p>
            <a:p>
              <a:r>
                <a:rPr lang="de-DE" sz="1400" dirty="0"/>
                <a:t>Rye</a:t>
              </a:r>
            </a:p>
            <a:p>
              <a:r>
                <a:rPr lang="de-DE" sz="1400" dirty="0"/>
                <a:t>Cotton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BBEA0C8-3238-29F4-164D-7F727331F6AF}"/>
                </a:ext>
              </a:extLst>
            </p:cNvPr>
            <p:cNvSpPr txBox="1"/>
            <p:nvPr/>
          </p:nvSpPr>
          <p:spPr>
            <a:xfrm>
              <a:off x="7295402" y="3213868"/>
              <a:ext cx="838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C</a:t>
              </a:r>
              <a:r>
                <a:rPr lang="de-DE" sz="1400" b="1" baseline="-25000" dirty="0"/>
                <a:t>3</a:t>
              </a:r>
              <a:r>
                <a:rPr lang="de-DE" sz="1400" b="1" dirty="0"/>
                <a:t> plants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34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341B0E5-57BD-7139-6227-6A8DE42527F8}"/>
              </a:ext>
            </a:extLst>
          </p:cNvPr>
          <p:cNvSpPr txBox="1"/>
          <p:nvPr/>
        </p:nvSpPr>
        <p:spPr>
          <a:xfrm>
            <a:off x="462547" y="813764"/>
            <a:ext cx="44873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Identification of addition of water;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 Identification of addition of sugars;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3. Recognition of the geographic provenance.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FF340C-6125-D7A6-4D17-04DCB147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7" y="2978656"/>
            <a:ext cx="1752600" cy="331946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E61315A-B877-9FEF-BD88-49C5F022755C}"/>
              </a:ext>
            </a:extLst>
          </p:cNvPr>
          <p:cNvSpPr txBox="1"/>
          <p:nvPr/>
        </p:nvSpPr>
        <p:spPr>
          <a:xfrm>
            <a:off x="5356285" y="5611463"/>
            <a:ext cx="1061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sugar</a:t>
            </a:r>
            <a:r>
              <a:rPr lang="de-DE" sz="1600" dirty="0"/>
              <a:t> </a:t>
            </a:r>
            <a:r>
              <a:rPr lang="de-DE" sz="1600" dirty="0" err="1"/>
              <a:t>beet</a:t>
            </a: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23FC6DA-30A7-7F0E-1CFA-DD1EB8051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69" y="2978656"/>
            <a:ext cx="1779191" cy="331946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92D46CB-534A-DD53-D863-2A373E6EC01A}"/>
              </a:ext>
            </a:extLst>
          </p:cNvPr>
          <p:cNvSpPr txBox="1"/>
          <p:nvPr/>
        </p:nvSpPr>
        <p:spPr>
          <a:xfrm>
            <a:off x="2740085" y="5611463"/>
            <a:ext cx="10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sugar</a:t>
            </a:r>
            <a:r>
              <a:rPr lang="de-DE" sz="1600" dirty="0"/>
              <a:t> </a:t>
            </a:r>
            <a:r>
              <a:rPr lang="de-DE" sz="1600" dirty="0" err="1"/>
              <a:t>cane</a:t>
            </a:r>
            <a:endParaRPr lang="de-DE" sz="1600" dirty="0"/>
          </a:p>
        </p:txBody>
      </p:sp>
      <p:pic>
        <p:nvPicPr>
          <p:cNvPr id="16" name="Grafik 15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5C891888-C130-7A26-AD75-AB4E13944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r="-1" b="-1"/>
          <a:stretch/>
        </p:blipFill>
        <p:spPr>
          <a:xfrm>
            <a:off x="5836258" y="395739"/>
            <a:ext cx="2910748" cy="2039302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6A3A339-A6BC-EFFD-7ADD-8F677F63CA9B}"/>
              </a:ext>
            </a:extLst>
          </p:cNvPr>
          <p:cNvSpPr txBox="1"/>
          <p:nvPr/>
        </p:nvSpPr>
        <p:spPr>
          <a:xfrm>
            <a:off x="2325217" y="147303"/>
            <a:ext cx="3191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u="sng" dirty="0" err="1"/>
              <a:t>Verification</a:t>
            </a:r>
            <a:r>
              <a:rPr lang="de-DE" sz="1600" b="1" u="sng" dirty="0"/>
              <a:t> </a:t>
            </a:r>
            <a:r>
              <a:rPr lang="de-DE" sz="1600" b="1" u="sng" dirty="0" err="1"/>
              <a:t>of</a:t>
            </a:r>
            <a:r>
              <a:rPr lang="de-DE" sz="1600" b="1" u="sng" dirty="0"/>
              <a:t> </a:t>
            </a:r>
            <a:r>
              <a:rPr lang="de-DE" sz="1600" b="1" u="sng" dirty="0" err="1"/>
              <a:t>wine</a:t>
            </a:r>
            <a:r>
              <a:rPr lang="de-DE" sz="1600" b="1" u="sng" dirty="0"/>
              <a:t> </a:t>
            </a:r>
            <a:r>
              <a:rPr lang="de-DE" sz="1600" b="1" u="sng" dirty="0" err="1"/>
              <a:t>authenticity</a:t>
            </a:r>
            <a:endParaRPr lang="de-DE" sz="1600" b="1" u="sng" dirty="0"/>
          </a:p>
        </p:txBody>
      </p:sp>
    </p:spTree>
    <p:extLst>
      <p:ext uri="{BB962C8B-B14F-4D97-AF65-F5344CB8AC3E}">
        <p14:creationId xmlns:p14="http://schemas.microsoft.com/office/powerpoint/2010/main" val="217430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BC8BBA9-58AC-FD70-666E-EFB0844000CD}"/>
              </a:ext>
            </a:extLst>
          </p:cNvPr>
          <p:cNvGrpSpPr/>
          <p:nvPr/>
        </p:nvGrpSpPr>
        <p:grpSpPr>
          <a:xfrm>
            <a:off x="880538" y="2392808"/>
            <a:ext cx="7857068" cy="820923"/>
            <a:chOff x="702730" y="1207475"/>
            <a:chExt cx="7857068" cy="820923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24872E1-F168-41D9-A862-8636AB86F967}"/>
                </a:ext>
              </a:extLst>
            </p:cNvPr>
            <p:cNvGrpSpPr/>
            <p:nvPr/>
          </p:nvGrpSpPr>
          <p:grpSpPr>
            <a:xfrm>
              <a:off x="702730" y="1207475"/>
              <a:ext cx="7857068" cy="820923"/>
              <a:chOff x="702730" y="1207475"/>
              <a:chExt cx="7857068" cy="820923"/>
            </a:xfrm>
          </p:grpSpPr>
          <p:sp>
            <p:nvSpPr>
              <p:cNvPr id="2" name="Würfel 1">
                <a:extLst>
                  <a:ext uri="{FF2B5EF4-FFF2-40B4-BE49-F238E27FC236}">
                    <a16:creationId xmlns:a16="http://schemas.microsoft.com/office/drawing/2014/main" id="{1A3CABC5-D783-C4C3-FBB6-8CA8C5241B53}"/>
                  </a:ext>
                </a:extLst>
              </p:cNvPr>
              <p:cNvSpPr/>
              <p:nvPr/>
            </p:nvSpPr>
            <p:spPr>
              <a:xfrm>
                <a:off x="702730" y="1219200"/>
                <a:ext cx="1295400" cy="787400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8FF57CB-C964-6DD5-CBB9-D082D83BF291}"/>
                  </a:ext>
                </a:extLst>
              </p:cNvPr>
              <p:cNvSpPr txBox="1"/>
              <p:nvPr/>
            </p:nvSpPr>
            <p:spPr>
              <a:xfrm>
                <a:off x="880531" y="1443623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sample </a:t>
                </a:r>
              </a:p>
              <a:p>
                <a:r>
                  <a:rPr lang="de-DE" sz="1600" dirty="0" err="1"/>
                  <a:t>inlet</a:t>
                </a:r>
                <a:endParaRPr lang="de-DE" sz="1600" dirty="0"/>
              </a:p>
            </p:txBody>
          </p:sp>
          <p:sp>
            <p:nvSpPr>
              <p:cNvPr id="4" name="Würfel 3">
                <a:extLst>
                  <a:ext uri="{FF2B5EF4-FFF2-40B4-BE49-F238E27FC236}">
                    <a16:creationId xmlns:a16="http://schemas.microsoft.com/office/drawing/2014/main" id="{AD8EEF9A-CEAE-2092-2036-4B0703C58D6D}"/>
                  </a:ext>
                </a:extLst>
              </p:cNvPr>
              <p:cNvSpPr/>
              <p:nvPr/>
            </p:nvSpPr>
            <p:spPr>
              <a:xfrm>
                <a:off x="2336795" y="1207475"/>
                <a:ext cx="1295400" cy="787400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Würfel 4">
                <a:extLst>
                  <a:ext uri="{FF2B5EF4-FFF2-40B4-BE49-F238E27FC236}">
                    <a16:creationId xmlns:a16="http://schemas.microsoft.com/office/drawing/2014/main" id="{05B254BD-8733-9F57-C609-0407B96C93FD}"/>
                  </a:ext>
                </a:extLst>
              </p:cNvPr>
              <p:cNvSpPr/>
              <p:nvPr/>
            </p:nvSpPr>
            <p:spPr>
              <a:xfrm>
                <a:off x="3987798" y="1210733"/>
                <a:ext cx="1295400" cy="787400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Würfel 5">
                <a:extLst>
                  <a:ext uri="{FF2B5EF4-FFF2-40B4-BE49-F238E27FC236}">
                    <a16:creationId xmlns:a16="http://schemas.microsoft.com/office/drawing/2014/main" id="{00BA29B3-DD4E-6FEF-1CBD-9EFA98BA5380}"/>
                  </a:ext>
                </a:extLst>
              </p:cNvPr>
              <p:cNvSpPr/>
              <p:nvPr/>
            </p:nvSpPr>
            <p:spPr>
              <a:xfrm>
                <a:off x="5638805" y="1210733"/>
                <a:ext cx="1295400" cy="787400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Würfel 6">
                <a:extLst>
                  <a:ext uri="{FF2B5EF4-FFF2-40B4-BE49-F238E27FC236}">
                    <a16:creationId xmlns:a16="http://schemas.microsoft.com/office/drawing/2014/main" id="{9BFB8D9F-163E-FDF7-5B63-4E3BF89E4812}"/>
                  </a:ext>
                </a:extLst>
              </p:cNvPr>
              <p:cNvSpPr/>
              <p:nvPr/>
            </p:nvSpPr>
            <p:spPr>
              <a:xfrm>
                <a:off x="7264398" y="1207475"/>
                <a:ext cx="1295400" cy="787400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Pfeil: nach rechts 7">
                <a:extLst>
                  <a:ext uri="{FF2B5EF4-FFF2-40B4-BE49-F238E27FC236}">
                    <a16:creationId xmlns:a16="http://schemas.microsoft.com/office/drawing/2014/main" id="{D7D7D816-B966-4BC5-7ED2-24335ADC9225}"/>
                  </a:ext>
                </a:extLst>
              </p:cNvPr>
              <p:cNvSpPr/>
              <p:nvPr/>
            </p:nvSpPr>
            <p:spPr>
              <a:xfrm>
                <a:off x="1884896" y="1596310"/>
                <a:ext cx="431802" cy="1397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Pfeil: nach rechts 8">
                <a:extLst>
                  <a:ext uri="{FF2B5EF4-FFF2-40B4-BE49-F238E27FC236}">
                    <a16:creationId xmlns:a16="http://schemas.microsoft.com/office/drawing/2014/main" id="{0E37F4BD-9F9C-A14D-69E2-11CBC57F14C3}"/>
                  </a:ext>
                </a:extLst>
              </p:cNvPr>
              <p:cNvSpPr/>
              <p:nvPr/>
            </p:nvSpPr>
            <p:spPr>
              <a:xfrm>
                <a:off x="3535903" y="1596304"/>
                <a:ext cx="431802" cy="1397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Pfeil: nach rechts 9">
                <a:extLst>
                  <a:ext uri="{FF2B5EF4-FFF2-40B4-BE49-F238E27FC236}">
                    <a16:creationId xmlns:a16="http://schemas.microsoft.com/office/drawing/2014/main" id="{B821ED0D-C490-FD88-DE88-CA7EE6086C09}"/>
                  </a:ext>
                </a:extLst>
              </p:cNvPr>
              <p:cNvSpPr/>
              <p:nvPr/>
            </p:nvSpPr>
            <p:spPr>
              <a:xfrm>
                <a:off x="5194302" y="1596310"/>
                <a:ext cx="431802" cy="1397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Pfeil: nach rechts 10">
                <a:extLst>
                  <a:ext uri="{FF2B5EF4-FFF2-40B4-BE49-F238E27FC236}">
                    <a16:creationId xmlns:a16="http://schemas.microsoft.com/office/drawing/2014/main" id="{E0BF32EB-20BF-C985-CDAE-01087718C2D4}"/>
                  </a:ext>
                </a:extLst>
              </p:cNvPr>
              <p:cNvSpPr/>
              <p:nvPr/>
            </p:nvSpPr>
            <p:spPr>
              <a:xfrm>
                <a:off x="6824131" y="1596304"/>
                <a:ext cx="431802" cy="1397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721A853-56E1-77AC-426A-49C3B2CE090F}"/>
                </a:ext>
              </a:extLst>
            </p:cNvPr>
            <p:cNvSpPr txBox="1"/>
            <p:nvPr/>
          </p:nvSpPr>
          <p:spPr>
            <a:xfrm>
              <a:off x="2373216" y="1427027"/>
              <a:ext cx="1048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ion</a:t>
              </a:r>
              <a:r>
                <a:rPr lang="de-DE" sz="1600" dirty="0"/>
                <a:t> source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956B099-470A-0EF2-C8A0-3244BA3C04E5}"/>
                </a:ext>
              </a:extLst>
            </p:cNvPr>
            <p:cNvSpPr txBox="1"/>
            <p:nvPr/>
          </p:nvSpPr>
          <p:spPr>
            <a:xfrm>
              <a:off x="4102526" y="1435156"/>
              <a:ext cx="8772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mass</a:t>
              </a:r>
              <a:r>
                <a:rPr lang="de-DE" sz="1600" dirty="0"/>
                <a:t> </a:t>
              </a:r>
            </a:p>
            <a:p>
              <a:r>
                <a:rPr lang="de-DE" sz="1600" dirty="0" err="1"/>
                <a:t>analyzer</a:t>
              </a:r>
              <a:endParaRPr lang="de-DE" sz="1600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F0E4137-0AD0-162E-91EF-405E60805D29}"/>
                </a:ext>
              </a:extLst>
            </p:cNvPr>
            <p:cNvSpPr txBox="1"/>
            <p:nvPr/>
          </p:nvSpPr>
          <p:spPr>
            <a:xfrm>
              <a:off x="5748154" y="1435156"/>
              <a:ext cx="8975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detector</a:t>
              </a:r>
              <a:endParaRPr lang="de-DE" sz="1600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4A8F296-556C-3FE5-19AC-5AD93BBD4AA2}"/>
                </a:ext>
              </a:extLst>
            </p:cNvPr>
            <p:cNvSpPr txBox="1"/>
            <p:nvPr/>
          </p:nvSpPr>
          <p:spPr>
            <a:xfrm>
              <a:off x="7225707" y="1443623"/>
              <a:ext cx="1176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data</a:t>
              </a:r>
              <a:r>
                <a:rPr lang="de-DE" sz="1600" dirty="0"/>
                <a:t> </a:t>
              </a:r>
              <a:r>
                <a:rPr lang="de-DE" sz="1600" dirty="0" err="1"/>
                <a:t>system</a:t>
              </a:r>
              <a:endParaRPr lang="de-DE" sz="1600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6EDBFE1-6F1F-995C-2294-61E4A9EBB537}"/>
              </a:ext>
            </a:extLst>
          </p:cNvPr>
          <p:cNvSpPr txBox="1"/>
          <p:nvPr/>
        </p:nvSpPr>
        <p:spPr>
          <a:xfrm>
            <a:off x="125400" y="3989361"/>
            <a:ext cx="2148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/>
              <a:t>Continuous</a:t>
            </a:r>
            <a:r>
              <a:rPr lang="de-DE" sz="1600" b="1" dirty="0"/>
              <a:t> </a:t>
            </a:r>
            <a:r>
              <a:rPr lang="de-DE" sz="1600" b="1" dirty="0" err="1"/>
              <a:t>flow</a:t>
            </a:r>
            <a:r>
              <a:rPr lang="de-DE" sz="1600" b="1" dirty="0"/>
              <a:t> </a:t>
            </a:r>
          </a:p>
          <a:p>
            <a:r>
              <a:rPr lang="de-DE" sz="1600" b="1" dirty="0"/>
              <a:t>(CF) </a:t>
            </a:r>
            <a:r>
              <a:rPr lang="de-DE" sz="1600" b="1" dirty="0" err="1"/>
              <a:t>intel</a:t>
            </a:r>
            <a:r>
              <a:rPr lang="de-DE" sz="1600" b="1" dirty="0"/>
              <a:t> </a:t>
            </a:r>
            <a:r>
              <a:rPr lang="de-DE" sz="1600" b="1" dirty="0" err="1"/>
              <a:t>system</a:t>
            </a:r>
            <a:endParaRPr lang="de-DE" sz="16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A4FBAB4-94B8-955B-70D2-194EC4FDC1A9}"/>
              </a:ext>
            </a:extLst>
          </p:cNvPr>
          <p:cNvSpPr txBox="1"/>
          <p:nvPr/>
        </p:nvSpPr>
        <p:spPr>
          <a:xfrm>
            <a:off x="1778008" y="4014853"/>
            <a:ext cx="1540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Dual-intel (DI) </a:t>
            </a:r>
          </a:p>
          <a:p>
            <a:r>
              <a:rPr lang="de-DE" sz="1600" b="1" dirty="0" err="1"/>
              <a:t>system</a:t>
            </a:r>
            <a:endParaRPr lang="de-DE" sz="1600" b="1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56E5AB4-C94F-D2E7-ACA3-425EEA273A3D}"/>
              </a:ext>
            </a:extLst>
          </p:cNvPr>
          <p:cNvCxnSpPr>
            <a:cxnSpLocks/>
          </p:cNvCxnSpPr>
          <p:nvPr/>
        </p:nvCxnSpPr>
        <p:spPr>
          <a:xfrm flipH="1">
            <a:off x="880538" y="3369396"/>
            <a:ext cx="313268" cy="54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FEDF4FC-E728-B156-B8C1-19BF095A26D3}"/>
              </a:ext>
            </a:extLst>
          </p:cNvPr>
          <p:cNvSpPr txBox="1"/>
          <p:nvPr/>
        </p:nvSpPr>
        <p:spPr>
          <a:xfrm>
            <a:off x="2956429" y="885180"/>
            <a:ext cx="215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/>
              <a:t>Electron</a:t>
            </a:r>
            <a:r>
              <a:rPr lang="de-DE" sz="1600" b="1" dirty="0"/>
              <a:t> </a:t>
            </a:r>
            <a:r>
              <a:rPr lang="de-DE" sz="1600" b="1" dirty="0" err="1"/>
              <a:t>ionization</a:t>
            </a:r>
            <a:r>
              <a:rPr lang="de-DE" sz="1600" b="1" dirty="0"/>
              <a:t> (EI) </a:t>
            </a:r>
          </a:p>
          <a:p>
            <a:r>
              <a:rPr lang="de-DE" sz="1600" b="1" dirty="0" err="1"/>
              <a:t>ion</a:t>
            </a:r>
            <a:r>
              <a:rPr lang="de-DE" sz="1600" b="1" dirty="0"/>
              <a:t> source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1331B3A-346E-E852-F44C-0EDEF63D9CF5}"/>
              </a:ext>
            </a:extLst>
          </p:cNvPr>
          <p:cNvCxnSpPr>
            <a:cxnSpLocks/>
          </p:cNvCxnSpPr>
          <p:nvPr/>
        </p:nvCxnSpPr>
        <p:spPr>
          <a:xfrm flipV="1">
            <a:off x="3268133" y="1546510"/>
            <a:ext cx="331768" cy="616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F9C5A3D1-4A5C-2EF3-EE02-47745CAB62E1}"/>
              </a:ext>
            </a:extLst>
          </p:cNvPr>
          <p:cNvSpPr txBox="1"/>
          <p:nvPr/>
        </p:nvSpPr>
        <p:spPr>
          <a:xfrm>
            <a:off x="5177375" y="885180"/>
            <a:ext cx="1807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/>
              <a:t>Magnetic</a:t>
            </a:r>
            <a:r>
              <a:rPr lang="de-DE" sz="1600" b="1" dirty="0"/>
              <a:t> </a:t>
            </a:r>
            <a:r>
              <a:rPr lang="de-DE" sz="1600" b="1" dirty="0" err="1"/>
              <a:t>sector</a:t>
            </a:r>
            <a:r>
              <a:rPr lang="de-DE" sz="1600" b="1" dirty="0"/>
              <a:t> </a:t>
            </a:r>
          </a:p>
          <a:p>
            <a:r>
              <a:rPr lang="de-DE" sz="1600" b="1" dirty="0" err="1"/>
              <a:t>mass</a:t>
            </a:r>
            <a:r>
              <a:rPr lang="de-DE" sz="1600" b="1" dirty="0"/>
              <a:t> </a:t>
            </a:r>
            <a:r>
              <a:rPr lang="de-DE" sz="1600" b="1" dirty="0" err="1"/>
              <a:t>analyzer</a:t>
            </a:r>
            <a:endParaRPr lang="de-DE" sz="1600" b="1" dirty="0"/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86348A8D-79D7-5812-04C1-A2459FA3CEC0}"/>
              </a:ext>
            </a:extLst>
          </p:cNvPr>
          <p:cNvCxnSpPr>
            <a:cxnSpLocks/>
          </p:cNvCxnSpPr>
          <p:nvPr/>
        </p:nvCxnSpPr>
        <p:spPr>
          <a:xfrm>
            <a:off x="6264695" y="3355723"/>
            <a:ext cx="178438" cy="55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26CADBFA-0072-2FDA-E774-12A7F0C624FE}"/>
              </a:ext>
            </a:extLst>
          </p:cNvPr>
          <p:cNvSpPr txBox="1"/>
          <p:nvPr/>
        </p:nvSpPr>
        <p:spPr>
          <a:xfrm>
            <a:off x="5532218" y="3989361"/>
            <a:ext cx="2315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Faraday </a:t>
            </a:r>
            <a:r>
              <a:rPr lang="de-DE" sz="1600" b="1" dirty="0" err="1"/>
              <a:t>cup</a:t>
            </a:r>
            <a:r>
              <a:rPr lang="de-DE" sz="1600" b="1" dirty="0"/>
              <a:t> </a:t>
            </a:r>
            <a:r>
              <a:rPr lang="de-DE" sz="1600" b="1" dirty="0" err="1"/>
              <a:t>detector</a:t>
            </a:r>
            <a:r>
              <a:rPr lang="de-DE" sz="1600" b="1" dirty="0"/>
              <a:t> </a:t>
            </a:r>
            <a:r>
              <a:rPr lang="de-DE" sz="1600" b="1" dirty="0" err="1"/>
              <a:t>array</a:t>
            </a:r>
            <a:r>
              <a:rPr lang="de-DE" sz="1600" b="1" dirty="0"/>
              <a:t> (FCDA)</a:t>
            </a:r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4CDE940D-DBE0-E73B-CD47-F062B13EECE1}"/>
              </a:ext>
            </a:extLst>
          </p:cNvPr>
          <p:cNvCxnSpPr>
            <a:cxnSpLocks/>
          </p:cNvCxnSpPr>
          <p:nvPr/>
        </p:nvCxnSpPr>
        <p:spPr>
          <a:xfrm>
            <a:off x="1624919" y="3355723"/>
            <a:ext cx="262493" cy="55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58592E08-CF0D-8440-95D6-AEDB3A9E1B17}"/>
              </a:ext>
            </a:extLst>
          </p:cNvPr>
          <p:cNvCxnSpPr>
            <a:cxnSpLocks/>
          </p:cNvCxnSpPr>
          <p:nvPr/>
        </p:nvCxnSpPr>
        <p:spPr>
          <a:xfrm flipV="1">
            <a:off x="4995624" y="1546509"/>
            <a:ext cx="331768" cy="616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E1F0E24-CD36-D420-AD4B-12896CE2804F}"/>
              </a:ext>
            </a:extLst>
          </p:cNvPr>
          <p:cNvGrpSpPr/>
          <p:nvPr/>
        </p:nvGrpSpPr>
        <p:grpSpPr>
          <a:xfrm>
            <a:off x="1629158" y="5324365"/>
            <a:ext cx="4899199" cy="1192793"/>
            <a:chOff x="423970" y="4779061"/>
            <a:chExt cx="4899199" cy="1192793"/>
          </a:xfrm>
        </p:grpSpPr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B43E89AF-5BEE-0E2A-C4B9-56BDC41660EF}"/>
                </a:ext>
              </a:extLst>
            </p:cNvPr>
            <p:cNvSpPr txBox="1"/>
            <p:nvPr/>
          </p:nvSpPr>
          <p:spPr>
            <a:xfrm>
              <a:off x="448009" y="4779061"/>
              <a:ext cx="224013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 err="1"/>
                <a:t>Elemental</a:t>
              </a:r>
              <a:r>
                <a:rPr lang="de-DE" sz="1600" dirty="0"/>
                <a:t> </a:t>
              </a:r>
              <a:r>
                <a:rPr lang="de-DE" sz="1600" dirty="0" err="1"/>
                <a:t>analyzer</a:t>
              </a:r>
              <a:endParaRPr lang="de-DE" sz="1600" dirty="0"/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5EAA33A7-6CE2-FE34-0F78-E4946A92F8D3}"/>
                </a:ext>
              </a:extLst>
            </p:cNvPr>
            <p:cNvSpPr txBox="1"/>
            <p:nvPr/>
          </p:nvSpPr>
          <p:spPr>
            <a:xfrm>
              <a:off x="423970" y="5210752"/>
              <a:ext cx="2030643" cy="348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/>
                <a:t>Gas </a:t>
              </a:r>
              <a:r>
                <a:rPr lang="de-DE" sz="1600" dirty="0" err="1"/>
                <a:t>chromatograph</a:t>
              </a:r>
              <a:endParaRPr lang="de-DE" sz="1600" dirty="0"/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692D897F-35B4-760A-816D-E67CE0B2873F}"/>
                </a:ext>
              </a:extLst>
            </p:cNvPr>
            <p:cNvSpPr txBox="1"/>
            <p:nvPr/>
          </p:nvSpPr>
          <p:spPr>
            <a:xfrm>
              <a:off x="423970" y="5633300"/>
              <a:ext cx="224013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/>
                <a:t>Liquid </a:t>
              </a:r>
              <a:r>
                <a:rPr lang="de-DE" sz="1600" dirty="0" err="1"/>
                <a:t>chromatograph</a:t>
              </a:r>
              <a:endParaRPr lang="de-DE" sz="1600" dirty="0"/>
            </a:p>
          </p:txBody>
        </p:sp>
        <p:sp>
          <p:nvSpPr>
            <p:cNvPr id="84" name="Geschweifte Klammer rechts 83">
              <a:extLst>
                <a:ext uri="{FF2B5EF4-FFF2-40B4-BE49-F238E27FC236}">
                  <a16:creationId xmlns:a16="http://schemas.microsoft.com/office/drawing/2014/main" id="{9ADCA77B-0155-8709-2BB0-20F181BB2DDB}"/>
                </a:ext>
              </a:extLst>
            </p:cNvPr>
            <p:cNvSpPr/>
            <p:nvPr/>
          </p:nvSpPr>
          <p:spPr>
            <a:xfrm>
              <a:off x="2475885" y="5298805"/>
              <a:ext cx="179362" cy="63512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F9BD16D2-BCDA-1B5A-A295-4E409F2A5A71}"/>
                </a:ext>
              </a:extLst>
            </p:cNvPr>
            <p:cNvSpPr txBox="1"/>
            <p:nvPr/>
          </p:nvSpPr>
          <p:spPr>
            <a:xfrm>
              <a:off x="2795875" y="5447089"/>
              <a:ext cx="25272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/>
                <a:t>Separation </a:t>
              </a:r>
              <a:r>
                <a:rPr lang="de-DE" sz="1600" dirty="0" err="1"/>
                <a:t>techniques</a:t>
              </a:r>
              <a:endParaRPr lang="de-DE" sz="1600" dirty="0"/>
            </a:p>
          </p:txBody>
        </p: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55504FE4-65C9-3B64-E3B8-9A22984393C7}"/>
              </a:ext>
            </a:extLst>
          </p:cNvPr>
          <p:cNvSpPr txBox="1"/>
          <p:nvPr/>
        </p:nvSpPr>
        <p:spPr>
          <a:xfrm>
            <a:off x="450179" y="179924"/>
            <a:ext cx="293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u="sng" dirty="0"/>
              <a:t>Isotope </a:t>
            </a:r>
            <a:r>
              <a:rPr lang="de-DE" sz="1600" b="1" u="sng" dirty="0" err="1"/>
              <a:t>ratio</a:t>
            </a:r>
            <a:r>
              <a:rPr lang="de-DE" sz="1600" b="1" u="sng" dirty="0"/>
              <a:t> </a:t>
            </a:r>
            <a:r>
              <a:rPr lang="de-DE" sz="1600" b="1" u="sng" dirty="0" err="1"/>
              <a:t>mass</a:t>
            </a:r>
            <a:r>
              <a:rPr lang="de-DE" sz="1600" b="1" u="sng" dirty="0"/>
              <a:t> </a:t>
            </a:r>
            <a:r>
              <a:rPr lang="de-DE" sz="1600" b="1" u="sng" dirty="0" err="1"/>
              <a:t>spectrometer</a:t>
            </a:r>
            <a:endParaRPr lang="de-DE" sz="1600" b="1" u="sng" dirty="0"/>
          </a:p>
        </p:txBody>
      </p:sp>
    </p:spTree>
    <p:extLst>
      <p:ext uri="{BB962C8B-B14F-4D97-AF65-F5344CB8AC3E}">
        <p14:creationId xmlns:p14="http://schemas.microsoft.com/office/powerpoint/2010/main" val="374355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C15D44D-7F2A-D497-C6E9-7F164D7A9426}"/>
              </a:ext>
            </a:extLst>
          </p:cNvPr>
          <p:cNvGrpSpPr/>
          <p:nvPr/>
        </p:nvGrpSpPr>
        <p:grpSpPr>
          <a:xfrm>
            <a:off x="817475" y="1596465"/>
            <a:ext cx="2196662" cy="1628522"/>
            <a:chOff x="8130741" y="4705623"/>
            <a:chExt cx="2196662" cy="162852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FDDCC2C-59D9-21CC-824E-59176094EFEB}"/>
                </a:ext>
              </a:extLst>
            </p:cNvPr>
            <p:cNvSpPr txBox="1"/>
            <p:nvPr/>
          </p:nvSpPr>
          <p:spPr>
            <a:xfrm>
              <a:off x="8130741" y="4705623"/>
              <a:ext cx="20778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</a:t>
              </a:r>
              <a:r>
                <a:rPr kumimoji="0" lang="de-DE" sz="16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</a:t>
              </a:r>
              <a:r>
                <a:rPr kumimoji="0" lang="ka-G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+mn-ea"/>
                  <a:cs typeface="+mn-cs"/>
                </a:rPr>
                <a:t>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 Da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B21E1B6-B1A0-AE33-245E-F78DBABFCA01}"/>
                </a:ext>
              </a:extLst>
            </p:cNvPr>
            <p:cNvSpPr txBox="1"/>
            <p:nvPr/>
          </p:nvSpPr>
          <p:spPr>
            <a:xfrm>
              <a:off x="8130741" y="5139914"/>
              <a:ext cx="1398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</a:t>
              </a:r>
              <a:r>
                <a:rPr kumimoji="0" lang="de-DE" sz="16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9DDD54B-F95E-352E-6FD3-A35A6986C025}"/>
                </a:ext>
              </a:extLst>
            </p:cNvPr>
            <p:cNvSpPr txBox="1"/>
            <p:nvPr/>
          </p:nvSpPr>
          <p:spPr>
            <a:xfrm>
              <a:off x="8130741" y="5574205"/>
              <a:ext cx="1398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     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C827BCE-6097-8D36-E5FC-C1AEBC0ED02D}"/>
                </a:ext>
              </a:extLst>
            </p:cNvPr>
            <p:cNvSpPr txBox="1"/>
            <p:nvPr/>
          </p:nvSpPr>
          <p:spPr>
            <a:xfrm>
              <a:off x="8130741" y="5995591"/>
              <a:ext cx="2026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       </a:t>
              </a:r>
              <a:r>
                <a:rPr kumimoji="0" lang="ka-G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+mn-ea"/>
                  <a:cs typeface="+mn-cs"/>
                </a:rPr>
                <a:t>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46 Da</a:t>
              </a:r>
            </a:p>
          </p:txBody>
        </p:sp>
        <p:sp>
          <p:nvSpPr>
            <p:cNvPr id="7" name="Geschweifte Klammer links 6">
              <a:extLst>
                <a:ext uri="{FF2B5EF4-FFF2-40B4-BE49-F238E27FC236}">
                  <a16:creationId xmlns:a16="http://schemas.microsoft.com/office/drawing/2014/main" id="{7A838981-80AD-5903-1EDE-984717470D9A}"/>
                </a:ext>
              </a:extLst>
            </p:cNvPr>
            <p:cNvSpPr/>
            <p:nvPr/>
          </p:nvSpPr>
          <p:spPr>
            <a:xfrm rot="10800000">
              <a:off x="9158257" y="5211377"/>
              <a:ext cx="192431" cy="63512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461E91D-52DC-6FD4-6D42-F0775E45C856}"/>
                </a:ext>
              </a:extLst>
            </p:cNvPr>
            <p:cNvSpPr txBox="1"/>
            <p:nvPr/>
          </p:nvSpPr>
          <p:spPr>
            <a:xfrm>
              <a:off x="9504044" y="5374625"/>
              <a:ext cx="82335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 Da</a:t>
              </a:r>
              <a:endPara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6361D53-FE8B-E517-5B8B-8CBAD4237A52}"/>
              </a:ext>
            </a:extLst>
          </p:cNvPr>
          <p:cNvSpPr txBox="1"/>
          <p:nvPr/>
        </p:nvSpPr>
        <p:spPr>
          <a:xfrm>
            <a:off x="1096136" y="1078233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10" name="Tabelle 20">
            <a:extLst>
              <a:ext uri="{FF2B5EF4-FFF2-40B4-BE49-F238E27FC236}">
                <a16:creationId xmlns:a16="http://schemas.microsoft.com/office/drawing/2014/main" id="{E94AC3D6-7ED6-DC7C-2CC5-C0FBC4321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00837"/>
              </p:ext>
            </p:extLst>
          </p:nvPr>
        </p:nvGraphicFramePr>
        <p:xfrm>
          <a:off x="5072947" y="1338913"/>
          <a:ext cx="3338245" cy="158217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2237">
                  <a:extLst>
                    <a:ext uri="{9D8B030D-6E8A-4147-A177-3AD203B41FA5}">
                      <a16:colId xmlns:a16="http://schemas.microsoft.com/office/drawing/2014/main" val="4003803269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219262838"/>
                    </a:ext>
                  </a:extLst>
                </a:gridCol>
                <a:gridCol w="816795">
                  <a:extLst>
                    <a:ext uri="{9D8B030D-6E8A-4147-A177-3AD203B41FA5}">
                      <a16:colId xmlns:a16="http://schemas.microsoft.com/office/drawing/2014/main" val="2112748789"/>
                    </a:ext>
                  </a:extLst>
                </a:gridCol>
                <a:gridCol w="1093889">
                  <a:extLst>
                    <a:ext uri="{9D8B030D-6E8A-4147-A177-3AD203B41FA5}">
                      <a16:colId xmlns:a16="http://schemas.microsoft.com/office/drawing/2014/main" val="167117157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Atomic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Natural </a:t>
                      </a:r>
                      <a:r>
                        <a:rPr kumimoji="0" lang="de-D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abundance</a:t>
                      </a: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DE" sz="1400" dirty="0"/>
                        <a:t>%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5483891"/>
                  </a:ext>
                </a:extLst>
              </a:tr>
              <a:tr h="309633">
                <a:tc>
                  <a:txBody>
                    <a:bodyPr/>
                    <a:lstStyle/>
                    <a:p>
                      <a:r>
                        <a:rPr lang="de-DE" sz="1400" dirty="0"/>
                        <a:t>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90293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0.038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88998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0.205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00461"/>
                  </a:ext>
                </a:extLst>
              </a:tr>
            </a:tbl>
          </a:graphicData>
        </a:graphic>
      </p:graphicFrame>
      <p:graphicFrame>
        <p:nvGraphicFramePr>
          <p:cNvPr id="11" name="Tabelle 20">
            <a:extLst>
              <a:ext uri="{FF2B5EF4-FFF2-40B4-BE49-F238E27FC236}">
                <a16:creationId xmlns:a16="http://schemas.microsoft.com/office/drawing/2014/main" id="{D619276E-8A88-37BE-2B23-06DEE6122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17301"/>
              </p:ext>
            </p:extLst>
          </p:nvPr>
        </p:nvGraphicFramePr>
        <p:xfrm>
          <a:off x="5072947" y="3780757"/>
          <a:ext cx="3338245" cy="13002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2237">
                  <a:extLst>
                    <a:ext uri="{9D8B030D-6E8A-4147-A177-3AD203B41FA5}">
                      <a16:colId xmlns:a16="http://schemas.microsoft.com/office/drawing/2014/main" val="4003803269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219262838"/>
                    </a:ext>
                  </a:extLst>
                </a:gridCol>
                <a:gridCol w="816795">
                  <a:extLst>
                    <a:ext uri="{9D8B030D-6E8A-4147-A177-3AD203B41FA5}">
                      <a16:colId xmlns:a16="http://schemas.microsoft.com/office/drawing/2014/main" val="2112748789"/>
                    </a:ext>
                  </a:extLst>
                </a:gridCol>
                <a:gridCol w="1093889">
                  <a:extLst>
                    <a:ext uri="{9D8B030D-6E8A-4147-A177-3AD203B41FA5}">
                      <a16:colId xmlns:a16="http://schemas.microsoft.com/office/drawing/2014/main" val="167117157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Atomic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Natural </a:t>
                      </a:r>
                      <a:r>
                        <a:rPr kumimoji="0" lang="de-D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abundance</a:t>
                      </a: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DE" sz="1400" dirty="0"/>
                        <a:t>%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5483891"/>
                  </a:ext>
                </a:extLst>
              </a:tr>
              <a:tr h="309633">
                <a:tc>
                  <a:txBody>
                    <a:bodyPr/>
                    <a:lstStyle/>
                    <a:p>
                      <a:r>
                        <a:rPr lang="de-DE" sz="14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90293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1.1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88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40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45EB60F-E8C6-851B-BA42-D4ED3DB5E84D}"/>
              </a:ext>
            </a:extLst>
          </p:cNvPr>
          <p:cNvGrpSpPr/>
          <p:nvPr/>
        </p:nvGrpSpPr>
        <p:grpSpPr>
          <a:xfrm>
            <a:off x="414335" y="284486"/>
            <a:ext cx="6596151" cy="2562225"/>
            <a:chOff x="245002" y="581773"/>
            <a:chExt cx="6596151" cy="256222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AB65E0E-6EB0-7C06-209F-2DC5BB6A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02" y="581773"/>
              <a:ext cx="5876925" cy="2562225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21D967C-2A95-F729-527F-386F772F9BDC}"/>
                </a:ext>
              </a:extLst>
            </p:cNvPr>
            <p:cNvSpPr txBox="1"/>
            <p:nvPr/>
          </p:nvSpPr>
          <p:spPr>
            <a:xfrm>
              <a:off x="5943600" y="2677075"/>
              <a:ext cx="8975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detector</a:t>
              </a:r>
              <a:endParaRPr lang="de-DE" sz="1600" dirty="0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3DCFA3C-7A78-9D05-F3DC-6CD574505871}"/>
                </a:ext>
              </a:extLst>
            </p:cNvPr>
            <p:cNvSpPr txBox="1"/>
            <p:nvPr/>
          </p:nvSpPr>
          <p:spPr>
            <a:xfrm>
              <a:off x="3079086" y="1408284"/>
              <a:ext cx="9002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magnetic</a:t>
              </a:r>
              <a:r>
                <a:rPr lang="de-DE" sz="1400" dirty="0"/>
                <a:t> </a:t>
              </a:r>
            </a:p>
            <a:p>
              <a:r>
                <a:rPr lang="de-DE" sz="1400" dirty="0" err="1"/>
                <a:t>analyzer</a:t>
              </a:r>
              <a:endParaRPr lang="de-DE" sz="1400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F92DB4D-C350-5247-2A97-F269267DE600}"/>
                </a:ext>
              </a:extLst>
            </p:cNvPr>
            <p:cNvSpPr txBox="1"/>
            <p:nvPr/>
          </p:nvSpPr>
          <p:spPr>
            <a:xfrm>
              <a:off x="753532" y="1021039"/>
              <a:ext cx="11176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 err="1"/>
                <a:t>ion</a:t>
              </a:r>
              <a:r>
                <a:rPr lang="de-DE" sz="1600" dirty="0"/>
                <a:t> beam </a:t>
              </a:r>
              <a:endParaRPr lang="ka-GE" sz="1600" dirty="0"/>
            </a:p>
            <a:p>
              <a:r>
                <a:rPr lang="de-DE" sz="1600" dirty="0" err="1"/>
                <a:t>trajectory</a:t>
              </a:r>
              <a:endParaRPr lang="de-DE" sz="1600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B3A18F8-9137-0582-1A4A-C24E5A304EF1}"/>
                </a:ext>
              </a:extLst>
            </p:cNvPr>
            <p:cNvSpPr txBox="1"/>
            <p:nvPr/>
          </p:nvSpPr>
          <p:spPr>
            <a:xfrm>
              <a:off x="364065" y="2723154"/>
              <a:ext cx="1117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 err="1"/>
                <a:t>ion</a:t>
              </a:r>
              <a:r>
                <a:rPr lang="de-DE" sz="1600" dirty="0"/>
                <a:t> beam </a:t>
              </a:r>
              <a:endParaRPr lang="ka-GE" sz="1600" dirty="0"/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FA951A36-5C9B-869E-A5D3-ECBF065E85AC}"/>
                </a:ext>
              </a:extLst>
            </p:cNvPr>
            <p:cNvCxnSpPr/>
            <p:nvPr/>
          </p:nvCxnSpPr>
          <p:spPr>
            <a:xfrm>
              <a:off x="2954866" y="2328333"/>
              <a:ext cx="7112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B10B8E82-A32D-68FB-4ABE-9263A7BB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1" y="3242898"/>
            <a:ext cx="85629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11ABBE-D394-B81A-5179-EE58F77F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71" y="3602040"/>
            <a:ext cx="9525" cy="95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8D18856-5630-13CE-533D-8F525776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938215"/>
            <a:ext cx="7667625" cy="42195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1188A30-B5B4-48F7-C199-D1FE7F1917AC}"/>
              </a:ext>
            </a:extLst>
          </p:cNvPr>
          <p:cNvSpPr txBox="1"/>
          <p:nvPr/>
        </p:nvSpPr>
        <p:spPr>
          <a:xfrm>
            <a:off x="999064" y="1757823"/>
            <a:ext cx="121924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/>
              <a:t>Sample </a:t>
            </a:r>
          </a:p>
          <a:p>
            <a:r>
              <a:rPr lang="de-DE" sz="1500" b="1" dirty="0" err="1"/>
              <a:t>introduction</a:t>
            </a:r>
            <a:r>
              <a:rPr lang="de-DE" sz="1500" b="1" dirty="0"/>
              <a:t> </a:t>
            </a:r>
          </a:p>
          <a:p>
            <a:r>
              <a:rPr lang="de-DE" sz="1500" b="1" dirty="0" err="1"/>
              <a:t>system</a:t>
            </a:r>
            <a:endParaRPr lang="de-DE" sz="15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A95F3E9-A397-FBF5-97E6-81AE902D464A}"/>
              </a:ext>
            </a:extLst>
          </p:cNvPr>
          <p:cNvSpPr txBox="1"/>
          <p:nvPr/>
        </p:nvSpPr>
        <p:spPr>
          <a:xfrm>
            <a:off x="738187" y="3911531"/>
            <a:ext cx="3313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Muccio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and Jackson (2009) Analyst 134: 213-222</a:t>
            </a:r>
          </a:p>
        </p:txBody>
      </p:sp>
    </p:spTree>
    <p:extLst>
      <p:ext uri="{BB962C8B-B14F-4D97-AF65-F5344CB8AC3E}">
        <p14:creationId xmlns:p14="http://schemas.microsoft.com/office/powerpoint/2010/main" val="257894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20">
            <a:extLst>
              <a:ext uri="{FF2B5EF4-FFF2-40B4-BE49-F238E27FC236}">
                <a16:creationId xmlns:a16="http://schemas.microsoft.com/office/drawing/2014/main" id="{9485EB55-DF07-83C0-B3B2-878433D68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17143"/>
              </p:ext>
            </p:extLst>
          </p:nvPr>
        </p:nvGraphicFramePr>
        <p:xfrm>
          <a:off x="5192637" y="4075683"/>
          <a:ext cx="3338245" cy="13002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2237">
                  <a:extLst>
                    <a:ext uri="{9D8B030D-6E8A-4147-A177-3AD203B41FA5}">
                      <a16:colId xmlns:a16="http://schemas.microsoft.com/office/drawing/2014/main" val="4003803269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219262838"/>
                    </a:ext>
                  </a:extLst>
                </a:gridCol>
                <a:gridCol w="816795">
                  <a:extLst>
                    <a:ext uri="{9D8B030D-6E8A-4147-A177-3AD203B41FA5}">
                      <a16:colId xmlns:a16="http://schemas.microsoft.com/office/drawing/2014/main" val="2112748789"/>
                    </a:ext>
                  </a:extLst>
                </a:gridCol>
                <a:gridCol w="1093889">
                  <a:extLst>
                    <a:ext uri="{9D8B030D-6E8A-4147-A177-3AD203B41FA5}">
                      <a16:colId xmlns:a16="http://schemas.microsoft.com/office/drawing/2014/main" val="167117157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Atomic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Natural </a:t>
                      </a:r>
                      <a:r>
                        <a:rPr kumimoji="0" lang="de-D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abundance</a:t>
                      </a: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DE" sz="1400" dirty="0"/>
                        <a:t>%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5483891"/>
                  </a:ext>
                </a:extLst>
              </a:tr>
              <a:tr h="309633">
                <a:tc>
                  <a:txBody>
                    <a:bodyPr/>
                    <a:lstStyle/>
                    <a:p>
                      <a:r>
                        <a:rPr lang="de-DE" sz="1400" dirty="0"/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90293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0.369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889982"/>
                  </a:ext>
                </a:extLst>
              </a:tr>
            </a:tbl>
          </a:graphicData>
        </a:graphic>
      </p:graphicFrame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46A28AD-D5B4-A6E6-B2C0-4372F9B70643}"/>
              </a:ext>
            </a:extLst>
          </p:cNvPr>
          <p:cNvGrpSpPr/>
          <p:nvPr/>
        </p:nvGrpSpPr>
        <p:grpSpPr>
          <a:xfrm>
            <a:off x="6804127" y="723055"/>
            <a:ext cx="1867999" cy="1751096"/>
            <a:chOff x="3791202" y="3731260"/>
            <a:chExt cx="1867999" cy="1751096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F9FE453-DD90-4876-BAF6-85F6A1B11C14}"/>
                </a:ext>
              </a:extLst>
            </p:cNvPr>
            <p:cNvSpPr txBox="1"/>
            <p:nvPr/>
          </p:nvSpPr>
          <p:spPr>
            <a:xfrm>
              <a:off x="3957517" y="373126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de-DE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ADFB9E3-9D86-E05D-9614-87FA8E227D4F}"/>
                </a:ext>
              </a:extLst>
            </p:cNvPr>
            <p:cNvSpPr txBox="1"/>
            <p:nvPr/>
          </p:nvSpPr>
          <p:spPr>
            <a:xfrm>
              <a:off x="3791202" y="4275220"/>
              <a:ext cx="1726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       </a:t>
              </a:r>
              <a:r>
                <a:rPr kumimoji="0" lang="ka-G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+mn-ea"/>
                  <a:cs typeface="+mn-cs"/>
                </a:rPr>
                <a:t>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 Da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8C60057-3737-563E-5427-EAEB64F32DE5}"/>
                </a:ext>
              </a:extLst>
            </p:cNvPr>
            <p:cNvSpPr txBox="1"/>
            <p:nvPr/>
          </p:nvSpPr>
          <p:spPr>
            <a:xfrm>
              <a:off x="3791202" y="4709511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     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60E32F6-61C9-60DD-9F56-8DA30E8BA60C}"/>
                </a:ext>
              </a:extLst>
            </p:cNvPr>
            <p:cNvSpPr txBox="1"/>
            <p:nvPr/>
          </p:nvSpPr>
          <p:spPr>
            <a:xfrm>
              <a:off x="3791202" y="5143802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      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BA91672-8581-C407-5013-4633F9743657}"/>
                </a:ext>
              </a:extLst>
            </p:cNvPr>
            <p:cNvSpPr txBox="1"/>
            <p:nvPr/>
          </p:nvSpPr>
          <p:spPr>
            <a:xfrm>
              <a:off x="4835842" y="4697492"/>
              <a:ext cx="8233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29 Da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278B199-2D93-31CC-E375-A9A27EBEC57F}"/>
                </a:ext>
              </a:extLst>
            </p:cNvPr>
            <p:cNvSpPr txBox="1"/>
            <p:nvPr/>
          </p:nvSpPr>
          <p:spPr>
            <a:xfrm>
              <a:off x="4835842" y="5128575"/>
              <a:ext cx="8233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Da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C14719C-A846-E633-F97B-46C9E0263573}"/>
              </a:ext>
            </a:extLst>
          </p:cNvPr>
          <p:cNvGrpSpPr/>
          <p:nvPr/>
        </p:nvGrpSpPr>
        <p:grpSpPr>
          <a:xfrm>
            <a:off x="3879878" y="722633"/>
            <a:ext cx="1883383" cy="2131488"/>
            <a:chOff x="2953542" y="4216335"/>
            <a:chExt cx="1883383" cy="2131488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63FD65F-F89C-E723-0315-65D77DBD4675}"/>
                </a:ext>
              </a:extLst>
            </p:cNvPr>
            <p:cNvSpPr txBox="1"/>
            <p:nvPr/>
          </p:nvSpPr>
          <p:spPr>
            <a:xfrm>
              <a:off x="2953542" y="4719301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       </a:t>
              </a:r>
              <a:r>
                <a:rPr kumimoji="0" lang="ka-G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+mn-ea"/>
                  <a:cs typeface="+mn-cs"/>
                </a:rPr>
                <a:t>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 Da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EC72503-CEE4-C590-3E2A-72DAFB0B4F92}"/>
                </a:ext>
              </a:extLst>
            </p:cNvPr>
            <p:cNvSpPr txBox="1"/>
            <p:nvPr/>
          </p:nvSpPr>
          <p:spPr>
            <a:xfrm>
              <a:off x="2953542" y="5153592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      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2B66B5F-1459-256B-754F-FFF167C1FED5}"/>
                </a:ext>
              </a:extLst>
            </p:cNvPr>
            <p:cNvSpPr txBox="1"/>
            <p:nvPr/>
          </p:nvSpPr>
          <p:spPr>
            <a:xfrm>
              <a:off x="2953542" y="5587883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      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81A65CB-1FF5-D88A-1D9A-5007B1D217DD}"/>
                </a:ext>
              </a:extLst>
            </p:cNvPr>
            <p:cNvSpPr txBox="1"/>
            <p:nvPr/>
          </p:nvSpPr>
          <p:spPr>
            <a:xfrm>
              <a:off x="2953542" y="6009269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r>
                <a:rPr kumimoji="0" lang="de-DE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       </a:t>
              </a:r>
              <a:r>
                <a:rPr kumimoji="0" lang="ka-G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anose="010A0502050306030303" pitchFamily="18" charset="0"/>
                  <a:ea typeface="+mn-ea"/>
                  <a:cs typeface="+mn-cs"/>
                </a:rPr>
                <a:t>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Da</a:t>
              </a:r>
            </a:p>
          </p:txBody>
        </p:sp>
        <p:sp>
          <p:nvSpPr>
            <p:cNvPr id="22" name="Geschweifte Klammer links 21">
              <a:extLst>
                <a:ext uri="{FF2B5EF4-FFF2-40B4-BE49-F238E27FC236}">
                  <a16:creationId xmlns:a16="http://schemas.microsoft.com/office/drawing/2014/main" id="{59BE3B8C-C4F1-0EAC-F135-C1861BDDA44C}"/>
                </a:ext>
              </a:extLst>
            </p:cNvPr>
            <p:cNvSpPr/>
            <p:nvPr/>
          </p:nvSpPr>
          <p:spPr>
            <a:xfrm rot="10800000">
              <a:off x="3718581" y="5225055"/>
              <a:ext cx="192431" cy="63512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7674C2C-2F50-8485-D5A7-DBEA7AEE6069}"/>
                </a:ext>
              </a:extLst>
            </p:cNvPr>
            <p:cNvSpPr txBox="1"/>
            <p:nvPr/>
          </p:nvSpPr>
          <p:spPr>
            <a:xfrm>
              <a:off x="4013566" y="5388303"/>
              <a:ext cx="82335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29 Da</a:t>
              </a:r>
              <a:endPara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CA1A639F-CB7B-FAB5-FC6A-12ADACD4191D}"/>
                </a:ext>
              </a:extLst>
            </p:cNvPr>
            <p:cNvSpPr txBox="1"/>
            <p:nvPr/>
          </p:nvSpPr>
          <p:spPr>
            <a:xfrm>
              <a:off x="3147191" y="4216335"/>
              <a:ext cx="458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86E6B91-95EA-F664-AA3F-523A1956DB7E}"/>
              </a:ext>
            </a:extLst>
          </p:cNvPr>
          <p:cNvGrpSpPr/>
          <p:nvPr/>
        </p:nvGrpSpPr>
        <p:grpSpPr>
          <a:xfrm>
            <a:off x="682991" y="722633"/>
            <a:ext cx="2196662" cy="2146754"/>
            <a:chOff x="682991" y="722633"/>
            <a:chExt cx="2196662" cy="2146754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4D3BBE5A-2AAF-0205-2567-2EAD2383BF08}"/>
                </a:ext>
              </a:extLst>
            </p:cNvPr>
            <p:cNvGrpSpPr/>
            <p:nvPr/>
          </p:nvGrpSpPr>
          <p:grpSpPr>
            <a:xfrm>
              <a:off x="682991" y="1240865"/>
              <a:ext cx="2196662" cy="1628522"/>
              <a:chOff x="8130741" y="4705623"/>
              <a:chExt cx="2196662" cy="1628522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EDFE5964-091C-2475-BD1C-EC20454511D5}"/>
                  </a:ext>
                </a:extLst>
              </p:cNvPr>
              <p:cNvSpPr txBox="1"/>
              <p:nvPr/>
            </p:nvSpPr>
            <p:spPr>
              <a:xfrm>
                <a:off x="8130741" y="4705623"/>
                <a:ext cx="20778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 </a:t>
                </a: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 </a:t>
                </a:r>
                <a:r>
                  <a:rPr kumimoji="0" lang="de-DE" sz="1600" b="0" i="0" u="none" strike="noStrike" kern="1200" cap="none" spc="0" normalizeH="0" baseline="30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  <a:r>
                  <a:rPr kumimoji="0" lang="de-DE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:r>
                  <a:rPr kumimoji="0" lang="ka-G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lfaen" panose="010A0502050306030303" pitchFamily="18" charset="0"/>
                    <a:ea typeface="+mn-ea"/>
                    <a:cs typeface="+mn-cs"/>
                  </a:rPr>
                  <a:t>  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44 Da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E82DCDB-8AA7-26B5-BE9D-996539855880}"/>
                  </a:ext>
                </a:extLst>
              </p:cNvPr>
              <p:cNvSpPr txBox="1"/>
              <p:nvPr/>
            </p:nvSpPr>
            <p:spPr>
              <a:xfrm>
                <a:off x="8130741" y="5139914"/>
                <a:ext cx="13981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 </a:t>
                </a: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 </a:t>
                </a:r>
                <a:r>
                  <a:rPr kumimoji="0" lang="de-DE" sz="1600" b="0" i="0" u="none" strike="noStrike" kern="1200" cap="none" spc="0" normalizeH="0" baseline="30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  <a:r>
                  <a:rPr kumimoji="0" lang="de-DE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C084448F-7C91-DA66-7974-696FB04B896C}"/>
                  </a:ext>
                </a:extLst>
              </p:cNvPr>
              <p:cNvSpPr txBox="1"/>
              <p:nvPr/>
            </p:nvSpPr>
            <p:spPr>
              <a:xfrm>
                <a:off x="8130741" y="5574205"/>
                <a:ext cx="13981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 </a:t>
                </a: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17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 </a:t>
                </a: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       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563C9FB3-F8D1-6F65-B504-221D1E91C093}"/>
                  </a:ext>
                </a:extLst>
              </p:cNvPr>
              <p:cNvSpPr txBox="1"/>
              <p:nvPr/>
            </p:nvSpPr>
            <p:spPr>
              <a:xfrm>
                <a:off x="8130741" y="5995591"/>
                <a:ext cx="20265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 </a:t>
                </a: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18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 </a:t>
                </a:r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        </a:t>
                </a:r>
                <a:r>
                  <a:rPr kumimoji="0" lang="ka-G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lfaen" panose="010A0502050306030303" pitchFamily="18" charset="0"/>
                    <a:ea typeface="+mn-ea"/>
                    <a:cs typeface="+mn-cs"/>
                  </a:rPr>
                  <a:t>  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46 Da</a:t>
                </a:r>
              </a:p>
            </p:txBody>
          </p:sp>
          <p:sp>
            <p:nvSpPr>
              <p:cNvPr id="32" name="Geschweifte Klammer links 31">
                <a:extLst>
                  <a:ext uri="{FF2B5EF4-FFF2-40B4-BE49-F238E27FC236}">
                    <a16:creationId xmlns:a16="http://schemas.microsoft.com/office/drawing/2014/main" id="{D6902D3E-25CE-8AC0-E8B3-18CE8A4647E1}"/>
                  </a:ext>
                </a:extLst>
              </p:cNvPr>
              <p:cNvSpPr/>
              <p:nvPr/>
            </p:nvSpPr>
            <p:spPr>
              <a:xfrm rot="10800000">
                <a:off x="9158257" y="5211377"/>
                <a:ext cx="192431" cy="635121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47B80A4E-1EAF-DF39-BA28-CD9979FA836F}"/>
                  </a:ext>
                </a:extLst>
              </p:cNvPr>
              <p:cNvSpPr txBox="1"/>
              <p:nvPr/>
            </p:nvSpPr>
            <p:spPr>
              <a:xfrm>
                <a:off x="9504044" y="5374625"/>
                <a:ext cx="823359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45 Da</a:t>
                </a:r>
                <a:endParaRPr kumimoji="0" lang="de-DE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0135307-5278-CF68-6056-E55F99BFEAE4}"/>
                </a:ext>
              </a:extLst>
            </p:cNvPr>
            <p:cNvSpPr txBox="1"/>
            <p:nvPr/>
          </p:nvSpPr>
          <p:spPr>
            <a:xfrm>
              <a:off x="961652" y="722633"/>
              <a:ext cx="53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</a:t>
              </a:r>
              <a:r>
                <a:rPr kumimoji="0" lang="de-DE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90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79E6FE-38BD-EDAE-B644-742A0025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218" y="69375"/>
            <a:ext cx="6572250" cy="6296025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7F42A14-1650-26A4-C685-215277D9482A}"/>
              </a:ext>
            </a:extLst>
          </p:cNvPr>
          <p:cNvGrpSpPr/>
          <p:nvPr/>
        </p:nvGrpSpPr>
        <p:grpSpPr>
          <a:xfrm>
            <a:off x="685545" y="2833070"/>
            <a:ext cx="963084" cy="2215454"/>
            <a:chOff x="450849" y="2836118"/>
            <a:chExt cx="963084" cy="2215454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13CF0DF-24CA-B970-094A-8CF4031A8F88}"/>
                </a:ext>
              </a:extLst>
            </p:cNvPr>
            <p:cNvSpPr txBox="1"/>
            <p:nvPr/>
          </p:nvSpPr>
          <p:spPr>
            <a:xfrm>
              <a:off x="450850" y="2836118"/>
              <a:ext cx="8868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C/</a:t>
              </a:r>
              <a:r>
                <a:rPr kumimoji="0" lang="pt-B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7EE84E8-11E9-9BBB-C3C6-37695A7B556E}"/>
                </a:ext>
              </a:extLst>
            </p:cNvPr>
            <p:cNvSpPr txBox="1"/>
            <p:nvPr/>
          </p:nvSpPr>
          <p:spPr>
            <a:xfrm>
              <a:off x="450850" y="3416679"/>
              <a:ext cx="9630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O/</a:t>
              </a:r>
              <a:r>
                <a:rPr kumimoji="0" lang="pt-B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4553AD8-B90D-83AA-2927-ABF290041105}"/>
                </a:ext>
              </a:extLst>
            </p:cNvPr>
            <p:cNvSpPr txBox="1"/>
            <p:nvPr/>
          </p:nvSpPr>
          <p:spPr>
            <a:xfrm>
              <a:off x="450849" y="4097833"/>
              <a:ext cx="9630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N/</a:t>
              </a:r>
              <a:r>
                <a:rPr kumimoji="0" lang="pt-B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40D38E7-87FE-EB1A-B719-00FFF47B7896}"/>
                </a:ext>
              </a:extLst>
            </p:cNvPr>
            <p:cNvSpPr txBox="1"/>
            <p:nvPr/>
          </p:nvSpPr>
          <p:spPr>
            <a:xfrm>
              <a:off x="450849" y="4682240"/>
              <a:ext cx="9630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S/</a:t>
              </a:r>
              <a:r>
                <a:rPr kumimoji="0" lang="pt-B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0B8D5B60-10F4-86A5-DDB9-6D4DBFE9C151}"/>
              </a:ext>
            </a:extLst>
          </p:cNvPr>
          <p:cNvSpPr txBox="1"/>
          <p:nvPr/>
        </p:nvSpPr>
        <p:spPr>
          <a:xfrm>
            <a:off x="249767" y="6314596"/>
            <a:ext cx="8644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http://support.elementar.co.uk/documentation/Subsystems/precisION/precisION.htm#manuals/7._components_and_sub-assemblies/collectors/collectors_technical_description.htm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9DFD74-9E06-69E0-43D6-A9111326F88F}"/>
              </a:ext>
            </a:extLst>
          </p:cNvPr>
          <p:cNvSpPr txBox="1"/>
          <p:nvPr/>
        </p:nvSpPr>
        <p:spPr>
          <a:xfrm>
            <a:off x="104520" y="556902"/>
            <a:ext cx="26471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u="sng" dirty="0"/>
              <a:t>Faraday </a:t>
            </a:r>
            <a:r>
              <a:rPr lang="de-DE" sz="1600" b="1" u="sng" dirty="0" err="1"/>
              <a:t>cup</a:t>
            </a:r>
            <a:r>
              <a:rPr lang="de-DE" sz="1600" b="1" u="sng" dirty="0"/>
              <a:t> </a:t>
            </a:r>
            <a:r>
              <a:rPr lang="de-DE" sz="1600" b="1" u="sng" dirty="0" err="1"/>
              <a:t>detector</a:t>
            </a:r>
            <a:r>
              <a:rPr lang="de-DE" sz="1600" b="1" u="sng" dirty="0"/>
              <a:t> </a:t>
            </a:r>
            <a:r>
              <a:rPr lang="de-DE" sz="1600" b="1" u="sng" dirty="0" err="1"/>
              <a:t>array</a:t>
            </a:r>
            <a:r>
              <a:rPr lang="de-DE" sz="1600" b="1" u="sng" dirty="0"/>
              <a:t> </a:t>
            </a:r>
            <a:endParaRPr lang="de-DE" sz="1600" u="sng" dirty="0"/>
          </a:p>
        </p:txBody>
      </p:sp>
    </p:spTree>
    <p:extLst>
      <p:ext uri="{BB962C8B-B14F-4D97-AF65-F5344CB8AC3E}">
        <p14:creationId xmlns:p14="http://schemas.microsoft.com/office/powerpoint/2010/main" val="428774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793D4FC-4D8D-3766-4B77-B9D432818B60}"/>
              </a:ext>
            </a:extLst>
          </p:cNvPr>
          <p:cNvSpPr txBox="1"/>
          <p:nvPr/>
        </p:nvSpPr>
        <p:spPr>
          <a:xfrm>
            <a:off x="1473971" y="2133667"/>
            <a:ext cx="6551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pt-BR" sz="20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pt-BR" sz="2000" dirty="0">
                <a:solidFill>
                  <a:prstClr val="black"/>
                </a:solidFill>
                <a:latin typeface="Calibri" panose="020F0502020204030204"/>
              </a:rPr>
              <a:t>H/</a:t>
            </a:r>
            <a:r>
              <a:rPr lang="pt-BR" sz="2000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pt-BR" sz="2000" dirty="0">
                <a:solidFill>
                  <a:prstClr val="black"/>
                </a:solidFill>
                <a:latin typeface="Calibri" panose="020F0502020204030204"/>
              </a:rPr>
              <a:t>H          </a:t>
            </a:r>
            <a:r>
              <a:rPr lang="pt-BR" sz="2000" baseline="30000" dirty="0"/>
              <a:t>13</a:t>
            </a:r>
            <a:r>
              <a:rPr lang="pt-BR" sz="2000" dirty="0"/>
              <a:t>C/</a:t>
            </a:r>
            <a:r>
              <a:rPr lang="pt-BR" sz="2000" baseline="30000" dirty="0"/>
              <a:t>12</a:t>
            </a:r>
            <a:r>
              <a:rPr lang="pt-BR" sz="2000" dirty="0"/>
              <a:t>C          </a:t>
            </a:r>
            <a:r>
              <a:rPr lang="pt-BR" sz="2000" baseline="30000" dirty="0"/>
              <a:t>18</a:t>
            </a:r>
            <a:r>
              <a:rPr lang="pt-BR" sz="2000" dirty="0"/>
              <a:t>O/</a:t>
            </a:r>
            <a:r>
              <a:rPr lang="pt-BR" sz="2000" baseline="30000" dirty="0"/>
              <a:t>16</a:t>
            </a:r>
            <a:r>
              <a:rPr lang="pt-BR" sz="2000" dirty="0"/>
              <a:t>O           </a:t>
            </a:r>
            <a:r>
              <a:rPr lang="pt-BR" sz="2000" baseline="30000" dirty="0"/>
              <a:t>15</a:t>
            </a:r>
            <a:r>
              <a:rPr lang="pt-BR" sz="2000" dirty="0"/>
              <a:t>N/</a:t>
            </a:r>
            <a:r>
              <a:rPr lang="pt-BR" sz="2000" baseline="30000" dirty="0"/>
              <a:t>14</a:t>
            </a:r>
            <a:r>
              <a:rPr lang="pt-BR" sz="2000" dirty="0"/>
              <a:t>N          </a:t>
            </a:r>
            <a:r>
              <a:rPr lang="pt-BR" sz="2000" baseline="30000" dirty="0"/>
              <a:t>34</a:t>
            </a:r>
            <a:r>
              <a:rPr lang="pt-BR" sz="2000" dirty="0"/>
              <a:t>S/</a:t>
            </a:r>
            <a:r>
              <a:rPr lang="pt-BR" sz="2000" baseline="30000" dirty="0"/>
              <a:t>32</a:t>
            </a:r>
            <a:r>
              <a:rPr lang="pt-BR" sz="2000" dirty="0"/>
              <a:t>S</a:t>
            </a:r>
            <a:endParaRPr 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AB3D64-6777-E995-059C-98EB4ABB05BE}"/>
              </a:ext>
            </a:extLst>
          </p:cNvPr>
          <p:cNvSpPr txBox="1"/>
          <p:nvPr/>
        </p:nvSpPr>
        <p:spPr>
          <a:xfrm>
            <a:off x="2353733" y="10853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isotope ratios of chemical elements</a:t>
            </a:r>
            <a:endParaRPr lang="de-DE" dirty="0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63698802-73AF-362F-D046-E39532613A0C}"/>
              </a:ext>
            </a:extLst>
          </p:cNvPr>
          <p:cNvSpPr/>
          <p:nvPr/>
        </p:nvSpPr>
        <p:spPr>
          <a:xfrm>
            <a:off x="1676400" y="3971069"/>
            <a:ext cx="1270790" cy="1426697"/>
          </a:xfrm>
          <a:custGeom>
            <a:avLst/>
            <a:gdLst>
              <a:gd name="connsiteX0" fmla="*/ 101600 w 1270790"/>
              <a:gd name="connsiteY0" fmla="*/ 457200 h 1426697"/>
              <a:gd name="connsiteX1" fmla="*/ 135466 w 1270790"/>
              <a:gd name="connsiteY1" fmla="*/ 414867 h 1426697"/>
              <a:gd name="connsiteX2" fmla="*/ 186266 w 1270790"/>
              <a:gd name="connsiteY2" fmla="*/ 228600 h 1426697"/>
              <a:gd name="connsiteX3" fmla="*/ 254000 w 1270790"/>
              <a:gd name="connsiteY3" fmla="*/ 194734 h 1426697"/>
              <a:gd name="connsiteX4" fmla="*/ 296333 w 1270790"/>
              <a:gd name="connsiteY4" fmla="*/ 177800 h 1426697"/>
              <a:gd name="connsiteX5" fmla="*/ 355600 w 1270790"/>
              <a:gd name="connsiteY5" fmla="*/ 160867 h 1426697"/>
              <a:gd name="connsiteX6" fmla="*/ 406400 w 1270790"/>
              <a:gd name="connsiteY6" fmla="*/ 135467 h 1426697"/>
              <a:gd name="connsiteX7" fmla="*/ 550333 w 1270790"/>
              <a:gd name="connsiteY7" fmla="*/ 93134 h 1426697"/>
              <a:gd name="connsiteX8" fmla="*/ 753533 w 1270790"/>
              <a:gd name="connsiteY8" fmla="*/ 16934 h 1426697"/>
              <a:gd name="connsiteX9" fmla="*/ 1007533 w 1270790"/>
              <a:gd name="connsiteY9" fmla="*/ 0 h 1426697"/>
              <a:gd name="connsiteX10" fmla="*/ 1066800 w 1270790"/>
              <a:gd name="connsiteY10" fmla="*/ 16934 h 1426697"/>
              <a:gd name="connsiteX11" fmla="*/ 1100666 w 1270790"/>
              <a:gd name="connsiteY11" fmla="*/ 59267 h 1426697"/>
              <a:gd name="connsiteX12" fmla="*/ 1151466 w 1270790"/>
              <a:gd name="connsiteY12" fmla="*/ 186267 h 1426697"/>
              <a:gd name="connsiteX13" fmla="*/ 1168400 w 1270790"/>
              <a:gd name="connsiteY13" fmla="*/ 228600 h 1426697"/>
              <a:gd name="connsiteX14" fmla="*/ 1193800 w 1270790"/>
              <a:gd name="connsiteY14" fmla="*/ 499534 h 1426697"/>
              <a:gd name="connsiteX15" fmla="*/ 1261533 w 1270790"/>
              <a:gd name="connsiteY15" fmla="*/ 558800 h 1426697"/>
              <a:gd name="connsiteX16" fmla="*/ 1270000 w 1270790"/>
              <a:gd name="connsiteY16" fmla="*/ 609600 h 1426697"/>
              <a:gd name="connsiteX17" fmla="*/ 1210733 w 1270790"/>
              <a:gd name="connsiteY17" fmla="*/ 956734 h 1426697"/>
              <a:gd name="connsiteX18" fmla="*/ 1176866 w 1270790"/>
              <a:gd name="connsiteY18" fmla="*/ 999067 h 1426697"/>
              <a:gd name="connsiteX19" fmla="*/ 1134533 w 1270790"/>
              <a:gd name="connsiteY19" fmla="*/ 1126067 h 1426697"/>
              <a:gd name="connsiteX20" fmla="*/ 1100666 w 1270790"/>
              <a:gd name="connsiteY20" fmla="*/ 1227667 h 1426697"/>
              <a:gd name="connsiteX21" fmla="*/ 1092200 w 1270790"/>
              <a:gd name="connsiteY21" fmla="*/ 1253067 h 1426697"/>
              <a:gd name="connsiteX22" fmla="*/ 1058333 w 1270790"/>
              <a:gd name="connsiteY22" fmla="*/ 1329267 h 1426697"/>
              <a:gd name="connsiteX23" fmla="*/ 965200 w 1270790"/>
              <a:gd name="connsiteY23" fmla="*/ 1363134 h 1426697"/>
              <a:gd name="connsiteX24" fmla="*/ 787400 w 1270790"/>
              <a:gd name="connsiteY24" fmla="*/ 1320800 h 1426697"/>
              <a:gd name="connsiteX25" fmla="*/ 643466 w 1270790"/>
              <a:gd name="connsiteY25" fmla="*/ 1337734 h 1426697"/>
              <a:gd name="connsiteX26" fmla="*/ 584200 w 1270790"/>
              <a:gd name="connsiteY26" fmla="*/ 1371600 h 1426697"/>
              <a:gd name="connsiteX27" fmla="*/ 533400 w 1270790"/>
              <a:gd name="connsiteY27" fmla="*/ 1405467 h 1426697"/>
              <a:gd name="connsiteX28" fmla="*/ 457200 w 1270790"/>
              <a:gd name="connsiteY28" fmla="*/ 1413934 h 1426697"/>
              <a:gd name="connsiteX29" fmla="*/ 364066 w 1270790"/>
              <a:gd name="connsiteY29" fmla="*/ 1422400 h 1426697"/>
              <a:gd name="connsiteX30" fmla="*/ 152400 w 1270790"/>
              <a:gd name="connsiteY30" fmla="*/ 1413934 h 1426697"/>
              <a:gd name="connsiteX31" fmla="*/ 135466 w 1270790"/>
              <a:gd name="connsiteY31" fmla="*/ 1337734 h 1426697"/>
              <a:gd name="connsiteX32" fmla="*/ 110066 w 1270790"/>
              <a:gd name="connsiteY32" fmla="*/ 1253067 h 1426697"/>
              <a:gd name="connsiteX33" fmla="*/ 101600 w 1270790"/>
              <a:gd name="connsiteY33" fmla="*/ 1193800 h 1426697"/>
              <a:gd name="connsiteX34" fmla="*/ 101600 w 1270790"/>
              <a:gd name="connsiteY34" fmla="*/ 922867 h 1426697"/>
              <a:gd name="connsiteX35" fmla="*/ 76200 w 1270790"/>
              <a:gd name="connsiteY35" fmla="*/ 863600 h 1426697"/>
              <a:gd name="connsiteX36" fmla="*/ 25400 w 1270790"/>
              <a:gd name="connsiteY36" fmla="*/ 812800 h 1426697"/>
              <a:gd name="connsiteX37" fmla="*/ 16933 w 1270790"/>
              <a:gd name="connsiteY37" fmla="*/ 778934 h 1426697"/>
              <a:gd name="connsiteX38" fmla="*/ 0 w 1270790"/>
              <a:gd name="connsiteY38" fmla="*/ 745067 h 1426697"/>
              <a:gd name="connsiteX39" fmla="*/ 42333 w 1270790"/>
              <a:gd name="connsiteY39" fmla="*/ 618067 h 1426697"/>
              <a:gd name="connsiteX40" fmla="*/ 59266 w 1270790"/>
              <a:gd name="connsiteY40" fmla="*/ 567267 h 1426697"/>
              <a:gd name="connsiteX41" fmla="*/ 76200 w 1270790"/>
              <a:gd name="connsiteY41" fmla="*/ 550334 h 1426697"/>
              <a:gd name="connsiteX42" fmla="*/ 101600 w 1270790"/>
              <a:gd name="connsiteY42" fmla="*/ 457200 h 142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0790" h="1426697">
                <a:moveTo>
                  <a:pt x="101600" y="457200"/>
                </a:moveTo>
                <a:cubicBezTo>
                  <a:pt x="111478" y="434622"/>
                  <a:pt x="128755" y="431645"/>
                  <a:pt x="135466" y="414867"/>
                </a:cubicBezTo>
                <a:cubicBezTo>
                  <a:pt x="153099" y="370784"/>
                  <a:pt x="151115" y="263749"/>
                  <a:pt x="186266" y="228600"/>
                </a:cubicBezTo>
                <a:cubicBezTo>
                  <a:pt x="217065" y="197802"/>
                  <a:pt x="192846" y="216972"/>
                  <a:pt x="254000" y="194734"/>
                </a:cubicBezTo>
                <a:cubicBezTo>
                  <a:pt x="268283" y="189540"/>
                  <a:pt x="281915" y="182606"/>
                  <a:pt x="296333" y="177800"/>
                </a:cubicBezTo>
                <a:cubicBezTo>
                  <a:pt x="315825" y="171303"/>
                  <a:pt x="336423" y="168243"/>
                  <a:pt x="355600" y="160867"/>
                </a:cubicBezTo>
                <a:cubicBezTo>
                  <a:pt x="373270" y="154071"/>
                  <a:pt x="388924" y="142749"/>
                  <a:pt x="406400" y="135467"/>
                </a:cubicBezTo>
                <a:cubicBezTo>
                  <a:pt x="483455" y="103361"/>
                  <a:pt x="447682" y="132240"/>
                  <a:pt x="550333" y="93134"/>
                </a:cubicBezTo>
                <a:cubicBezTo>
                  <a:pt x="712380" y="31401"/>
                  <a:pt x="551753" y="60799"/>
                  <a:pt x="753533" y="16934"/>
                </a:cubicBezTo>
                <a:cubicBezTo>
                  <a:pt x="804088" y="5944"/>
                  <a:pt x="1000658" y="327"/>
                  <a:pt x="1007533" y="0"/>
                </a:cubicBezTo>
                <a:cubicBezTo>
                  <a:pt x="1027289" y="5645"/>
                  <a:pt x="1049466" y="5903"/>
                  <a:pt x="1066800" y="16934"/>
                </a:cubicBezTo>
                <a:cubicBezTo>
                  <a:pt x="1082046" y="26636"/>
                  <a:pt x="1090964" y="44021"/>
                  <a:pt x="1100666" y="59267"/>
                </a:cubicBezTo>
                <a:cubicBezTo>
                  <a:pt x="1128616" y="103189"/>
                  <a:pt x="1133406" y="135700"/>
                  <a:pt x="1151466" y="186267"/>
                </a:cubicBezTo>
                <a:cubicBezTo>
                  <a:pt x="1156578" y="200580"/>
                  <a:pt x="1162755" y="214489"/>
                  <a:pt x="1168400" y="228600"/>
                </a:cubicBezTo>
                <a:cubicBezTo>
                  <a:pt x="1176867" y="318911"/>
                  <a:pt x="1169177" y="412233"/>
                  <a:pt x="1193800" y="499534"/>
                </a:cubicBezTo>
                <a:cubicBezTo>
                  <a:pt x="1201944" y="528408"/>
                  <a:pt x="1244456" y="534134"/>
                  <a:pt x="1261533" y="558800"/>
                </a:cubicBezTo>
                <a:cubicBezTo>
                  <a:pt x="1271305" y="572914"/>
                  <a:pt x="1267178" y="592667"/>
                  <a:pt x="1270000" y="609600"/>
                </a:cubicBezTo>
                <a:cubicBezTo>
                  <a:pt x="1253295" y="893568"/>
                  <a:pt x="1308517" y="826355"/>
                  <a:pt x="1210733" y="956734"/>
                </a:cubicBezTo>
                <a:cubicBezTo>
                  <a:pt x="1199890" y="971191"/>
                  <a:pt x="1188155" y="984956"/>
                  <a:pt x="1176866" y="999067"/>
                </a:cubicBezTo>
                <a:lnTo>
                  <a:pt x="1134533" y="1126067"/>
                </a:lnTo>
                <a:lnTo>
                  <a:pt x="1100666" y="1227667"/>
                </a:lnTo>
                <a:cubicBezTo>
                  <a:pt x="1097844" y="1236134"/>
                  <a:pt x="1095825" y="1244912"/>
                  <a:pt x="1092200" y="1253067"/>
                </a:cubicBezTo>
                <a:cubicBezTo>
                  <a:pt x="1080911" y="1278467"/>
                  <a:pt x="1079338" y="1311063"/>
                  <a:pt x="1058333" y="1329267"/>
                </a:cubicBezTo>
                <a:cubicBezTo>
                  <a:pt x="1033370" y="1350901"/>
                  <a:pt x="996244" y="1351845"/>
                  <a:pt x="965200" y="1363134"/>
                </a:cubicBezTo>
                <a:cubicBezTo>
                  <a:pt x="905933" y="1349023"/>
                  <a:pt x="847929" y="1327718"/>
                  <a:pt x="787400" y="1320800"/>
                </a:cubicBezTo>
                <a:cubicBezTo>
                  <a:pt x="774328" y="1319306"/>
                  <a:pt x="680679" y="1319128"/>
                  <a:pt x="643466" y="1337734"/>
                </a:cubicBezTo>
                <a:cubicBezTo>
                  <a:pt x="623115" y="1347910"/>
                  <a:pt x="603578" y="1359675"/>
                  <a:pt x="584200" y="1371600"/>
                </a:cubicBezTo>
                <a:cubicBezTo>
                  <a:pt x="566868" y="1382266"/>
                  <a:pt x="552707" y="1399031"/>
                  <a:pt x="533400" y="1405467"/>
                </a:cubicBezTo>
                <a:cubicBezTo>
                  <a:pt x="509155" y="1413549"/>
                  <a:pt x="482629" y="1411391"/>
                  <a:pt x="457200" y="1413934"/>
                </a:cubicBezTo>
                <a:lnTo>
                  <a:pt x="364066" y="1422400"/>
                </a:lnTo>
                <a:cubicBezTo>
                  <a:pt x="293511" y="1419578"/>
                  <a:pt x="218616" y="1438458"/>
                  <a:pt x="152400" y="1413934"/>
                </a:cubicBezTo>
                <a:cubicBezTo>
                  <a:pt x="128000" y="1404897"/>
                  <a:pt x="142088" y="1362897"/>
                  <a:pt x="135466" y="1337734"/>
                </a:cubicBezTo>
                <a:cubicBezTo>
                  <a:pt x="127967" y="1309239"/>
                  <a:pt x="118533" y="1281289"/>
                  <a:pt x="110066" y="1253067"/>
                </a:cubicBezTo>
                <a:cubicBezTo>
                  <a:pt x="107244" y="1233311"/>
                  <a:pt x="101600" y="1213756"/>
                  <a:pt x="101600" y="1193800"/>
                </a:cubicBezTo>
                <a:cubicBezTo>
                  <a:pt x="101600" y="1063985"/>
                  <a:pt x="124176" y="1052682"/>
                  <a:pt x="101600" y="922867"/>
                </a:cubicBezTo>
                <a:cubicBezTo>
                  <a:pt x="97917" y="901691"/>
                  <a:pt x="88434" y="881272"/>
                  <a:pt x="76200" y="863600"/>
                </a:cubicBezTo>
                <a:cubicBezTo>
                  <a:pt x="62569" y="843911"/>
                  <a:pt x="25400" y="812800"/>
                  <a:pt x="25400" y="812800"/>
                </a:cubicBezTo>
                <a:cubicBezTo>
                  <a:pt x="22578" y="801511"/>
                  <a:pt x="21019" y="789829"/>
                  <a:pt x="16933" y="778934"/>
                </a:cubicBezTo>
                <a:cubicBezTo>
                  <a:pt x="12501" y="767116"/>
                  <a:pt x="0" y="757688"/>
                  <a:pt x="0" y="745067"/>
                </a:cubicBezTo>
                <a:cubicBezTo>
                  <a:pt x="0" y="663994"/>
                  <a:pt x="6703" y="665574"/>
                  <a:pt x="42333" y="618067"/>
                </a:cubicBezTo>
                <a:cubicBezTo>
                  <a:pt x="47977" y="601134"/>
                  <a:pt x="51283" y="583232"/>
                  <a:pt x="59266" y="567267"/>
                </a:cubicBezTo>
                <a:cubicBezTo>
                  <a:pt x="62836" y="560127"/>
                  <a:pt x="73235" y="557746"/>
                  <a:pt x="76200" y="550334"/>
                </a:cubicBezTo>
                <a:cubicBezTo>
                  <a:pt x="95871" y="501157"/>
                  <a:pt x="91722" y="479778"/>
                  <a:pt x="101600" y="4572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CEC33077-7DD1-1CD1-2D72-A5FA2BDCF8F0}"/>
              </a:ext>
            </a:extLst>
          </p:cNvPr>
          <p:cNvSpPr/>
          <p:nvPr/>
        </p:nvSpPr>
        <p:spPr>
          <a:xfrm>
            <a:off x="5926667" y="3971069"/>
            <a:ext cx="1270790" cy="1426697"/>
          </a:xfrm>
          <a:custGeom>
            <a:avLst/>
            <a:gdLst>
              <a:gd name="connsiteX0" fmla="*/ 101600 w 1270790"/>
              <a:gd name="connsiteY0" fmla="*/ 457200 h 1426697"/>
              <a:gd name="connsiteX1" fmla="*/ 135466 w 1270790"/>
              <a:gd name="connsiteY1" fmla="*/ 414867 h 1426697"/>
              <a:gd name="connsiteX2" fmla="*/ 186266 w 1270790"/>
              <a:gd name="connsiteY2" fmla="*/ 228600 h 1426697"/>
              <a:gd name="connsiteX3" fmla="*/ 254000 w 1270790"/>
              <a:gd name="connsiteY3" fmla="*/ 194734 h 1426697"/>
              <a:gd name="connsiteX4" fmla="*/ 296333 w 1270790"/>
              <a:gd name="connsiteY4" fmla="*/ 177800 h 1426697"/>
              <a:gd name="connsiteX5" fmla="*/ 355600 w 1270790"/>
              <a:gd name="connsiteY5" fmla="*/ 160867 h 1426697"/>
              <a:gd name="connsiteX6" fmla="*/ 406400 w 1270790"/>
              <a:gd name="connsiteY6" fmla="*/ 135467 h 1426697"/>
              <a:gd name="connsiteX7" fmla="*/ 550333 w 1270790"/>
              <a:gd name="connsiteY7" fmla="*/ 93134 h 1426697"/>
              <a:gd name="connsiteX8" fmla="*/ 753533 w 1270790"/>
              <a:gd name="connsiteY8" fmla="*/ 16934 h 1426697"/>
              <a:gd name="connsiteX9" fmla="*/ 1007533 w 1270790"/>
              <a:gd name="connsiteY9" fmla="*/ 0 h 1426697"/>
              <a:gd name="connsiteX10" fmla="*/ 1066800 w 1270790"/>
              <a:gd name="connsiteY10" fmla="*/ 16934 h 1426697"/>
              <a:gd name="connsiteX11" fmla="*/ 1100666 w 1270790"/>
              <a:gd name="connsiteY11" fmla="*/ 59267 h 1426697"/>
              <a:gd name="connsiteX12" fmla="*/ 1151466 w 1270790"/>
              <a:gd name="connsiteY12" fmla="*/ 186267 h 1426697"/>
              <a:gd name="connsiteX13" fmla="*/ 1168400 w 1270790"/>
              <a:gd name="connsiteY13" fmla="*/ 228600 h 1426697"/>
              <a:gd name="connsiteX14" fmla="*/ 1193800 w 1270790"/>
              <a:gd name="connsiteY14" fmla="*/ 499534 h 1426697"/>
              <a:gd name="connsiteX15" fmla="*/ 1261533 w 1270790"/>
              <a:gd name="connsiteY15" fmla="*/ 558800 h 1426697"/>
              <a:gd name="connsiteX16" fmla="*/ 1270000 w 1270790"/>
              <a:gd name="connsiteY16" fmla="*/ 609600 h 1426697"/>
              <a:gd name="connsiteX17" fmla="*/ 1210733 w 1270790"/>
              <a:gd name="connsiteY17" fmla="*/ 956734 h 1426697"/>
              <a:gd name="connsiteX18" fmla="*/ 1176866 w 1270790"/>
              <a:gd name="connsiteY18" fmla="*/ 999067 h 1426697"/>
              <a:gd name="connsiteX19" fmla="*/ 1134533 w 1270790"/>
              <a:gd name="connsiteY19" fmla="*/ 1126067 h 1426697"/>
              <a:gd name="connsiteX20" fmla="*/ 1100666 w 1270790"/>
              <a:gd name="connsiteY20" fmla="*/ 1227667 h 1426697"/>
              <a:gd name="connsiteX21" fmla="*/ 1092200 w 1270790"/>
              <a:gd name="connsiteY21" fmla="*/ 1253067 h 1426697"/>
              <a:gd name="connsiteX22" fmla="*/ 1058333 w 1270790"/>
              <a:gd name="connsiteY22" fmla="*/ 1329267 h 1426697"/>
              <a:gd name="connsiteX23" fmla="*/ 965200 w 1270790"/>
              <a:gd name="connsiteY23" fmla="*/ 1363134 h 1426697"/>
              <a:gd name="connsiteX24" fmla="*/ 787400 w 1270790"/>
              <a:gd name="connsiteY24" fmla="*/ 1320800 h 1426697"/>
              <a:gd name="connsiteX25" fmla="*/ 643466 w 1270790"/>
              <a:gd name="connsiteY25" fmla="*/ 1337734 h 1426697"/>
              <a:gd name="connsiteX26" fmla="*/ 584200 w 1270790"/>
              <a:gd name="connsiteY26" fmla="*/ 1371600 h 1426697"/>
              <a:gd name="connsiteX27" fmla="*/ 533400 w 1270790"/>
              <a:gd name="connsiteY27" fmla="*/ 1405467 h 1426697"/>
              <a:gd name="connsiteX28" fmla="*/ 457200 w 1270790"/>
              <a:gd name="connsiteY28" fmla="*/ 1413934 h 1426697"/>
              <a:gd name="connsiteX29" fmla="*/ 364066 w 1270790"/>
              <a:gd name="connsiteY29" fmla="*/ 1422400 h 1426697"/>
              <a:gd name="connsiteX30" fmla="*/ 152400 w 1270790"/>
              <a:gd name="connsiteY30" fmla="*/ 1413934 h 1426697"/>
              <a:gd name="connsiteX31" fmla="*/ 135466 w 1270790"/>
              <a:gd name="connsiteY31" fmla="*/ 1337734 h 1426697"/>
              <a:gd name="connsiteX32" fmla="*/ 110066 w 1270790"/>
              <a:gd name="connsiteY32" fmla="*/ 1253067 h 1426697"/>
              <a:gd name="connsiteX33" fmla="*/ 101600 w 1270790"/>
              <a:gd name="connsiteY33" fmla="*/ 1193800 h 1426697"/>
              <a:gd name="connsiteX34" fmla="*/ 101600 w 1270790"/>
              <a:gd name="connsiteY34" fmla="*/ 922867 h 1426697"/>
              <a:gd name="connsiteX35" fmla="*/ 76200 w 1270790"/>
              <a:gd name="connsiteY35" fmla="*/ 863600 h 1426697"/>
              <a:gd name="connsiteX36" fmla="*/ 25400 w 1270790"/>
              <a:gd name="connsiteY36" fmla="*/ 812800 h 1426697"/>
              <a:gd name="connsiteX37" fmla="*/ 16933 w 1270790"/>
              <a:gd name="connsiteY37" fmla="*/ 778934 h 1426697"/>
              <a:gd name="connsiteX38" fmla="*/ 0 w 1270790"/>
              <a:gd name="connsiteY38" fmla="*/ 745067 h 1426697"/>
              <a:gd name="connsiteX39" fmla="*/ 42333 w 1270790"/>
              <a:gd name="connsiteY39" fmla="*/ 618067 h 1426697"/>
              <a:gd name="connsiteX40" fmla="*/ 59266 w 1270790"/>
              <a:gd name="connsiteY40" fmla="*/ 567267 h 1426697"/>
              <a:gd name="connsiteX41" fmla="*/ 76200 w 1270790"/>
              <a:gd name="connsiteY41" fmla="*/ 550334 h 1426697"/>
              <a:gd name="connsiteX42" fmla="*/ 101600 w 1270790"/>
              <a:gd name="connsiteY42" fmla="*/ 457200 h 142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0790" h="1426697">
                <a:moveTo>
                  <a:pt x="101600" y="457200"/>
                </a:moveTo>
                <a:cubicBezTo>
                  <a:pt x="111478" y="434622"/>
                  <a:pt x="128755" y="431645"/>
                  <a:pt x="135466" y="414867"/>
                </a:cubicBezTo>
                <a:cubicBezTo>
                  <a:pt x="153099" y="370784"/>
                  <a:pt x="151115" y="263749"/>
                  <a:pt x="186266" y="228600"/>
                </a:cubicBezTo>
                <a:cubicBezTo>
                  <a:pt x="217065" y="197802"/>
                  <a:pt x="192846" y="216972"/>
                  <a:pt x="254000" y="194734"/>
                </a:cubicBezTo>
                <a:cubicBezTo>
                  <a:pt x="268283" y="189540"/>
                  <a:pt x="281915" y="182606"/>
                  <a:pt x="296333" y="177800"/>
                </a:cubicBezTo>
                <a:cubicBezTo>
                  <a:pt x="315825" y="171303"/>
                  <a:pt x="336423" y="168243"/>
                  <a:pt x="355600" y="160867"/>
                </a:cubicBezTo>
                <a:cubicBezTo>
                  <a:pt x="373270" y="154071"/>
                  <a:pt x="388924" y="142749"/>
                  <a:pt x="406400" y="135467"/>
                </a:cubicBezTo>
                <a:cubicBezTo>
                  <a:pt x="483455" y="103361"/>
                  <a:pt x="447682" y="132240"/>
                  <a:pt x="550333" y="93134"/>
                </a:cubicBezTo>
                <a:cubicBezTo>
                  <a:pt x="712380" y="31401"/>
                  <a:pt x="551753" y="60799"/>
                  <a:pt x="753533" y="16934"/>
                </a:cubicBezTo>
                <a:cubicBezTo>
                  <a:pt x="804088" y="5944"/>
                  <a:pt x="1000658" y="327"/>
                  <a:pt x="1007533" y="0"/>
                </a:cubicBezTo>
                <a:cubicBezTo>
                  <a:pt x="1027289" y="5645"/>
                  <a:pt x="1049466" y="5903"/>
                  <a:pt x="1066800" y="16934"/>
                </a:cubicBezTo>
                <a:cubicBezTo>
                  <a:pt x="1082046" y="26636"/>
                  <a:pt x="1090964" y="44021"/>
                  <a:pt x="1100666" y="59267"/>
                </a:cubicBezTo>
                <a:cubicBezTo>
                  <a:pt x="1128616" y="103189"/>
                  <a:pt x="1133406" y="135700"/>
                  <a:pt x="1151466" y="186267"/>
                </a:cubicBezTo>
                <a:cubicBezTo>
                  <a:pt x="1156578" y="200580"/>
                  <a:pt x="1162755" y="214489"/>
                  <a:pt x="1168400" y="228600"/>
                </a:cubicBezTo>
                <a:cubicBezTo>
                  <a:pt x="1176867" y="318911"/>
                  <a:pt x="1169177" y="412233"/>
                  <a:pt x="1193800" y="499534"/>
                </a:cubicBezTo>
                <a:cubicBezTo>
                  <a:pt x="1201944" y="528408"/>
                  <a:pt x="1244456" y="534134"/>
                  <a:pt x="1261533" y="558800"/>
                </a:cubicBezTo>
                <a:cubicBezTo>
                  <a:pt x="1271305" y="572914"/>
                  <a:pt x="1267178" y="592667"/>
                  <a:pt x="1270000" y="609600"/>
                </a:cubicBezTo>
                <a:cubicBezTo>
                  <a:pt x="1253295" y="893568"/>
                  <a:pt x="1308517" y="826355"/>
                  <a:pt x="1210733" y="956734"/>
                </a:cubicBezTo>
                <a:cubicBezTo>
                  <a:pt x="1199890" y="971191"/>
                  <a:pt x="1188155" y="984956"/>
                  <a:pt x="1176866" y="999067"/>
                </a:cubicBezTo>
                <a:lnTo>
                  <a:pt x="1134533" y="1126067"/>
                </a:lnTo>
                <a:lnTo>
                  <a:pt x="1100666" y="1227667"/>
                </a:lnTo>
                <a:cubicBezTo>
                  <a:pt x="1097844" y="1236134"/>
                  <a:pt x="1095825" y="1244912"/>
                  <a:pt x="1092200" y="1253067"/>
                </a:cubicBezTo>
                <a:cubicBezTo>
                  <a:pt x="1080911" y="1278467"/>
                  <a:pt x="1079338" y="1311063"/>
                  <a:pt x="1058333" y="1329267"/>
                </a:cubicBezTo>
                <a:cubicBezTo>
                  <a:pt x="1033370" y="1350901"/>
                  <a:pt x="996244" y="1351845"/>
                  <a:pt x="965200" y="1363134"/>
                </a:cubicBezTo>
                <a:cubicBezTo>
                  <a:pt x="905933" y="1349023"/>
                  <a:pt x="847929" y="1327718"/>
                  <a:pt x="787400" y="1320800"/>
                </a:cubicBezTo>
                <a:cubicBezTo>
                  <a:pt x="774328" y="1319306"/>
                  <a:pt x="680679" y="1319128"/>
                  <a:pt x="643466" y="1337734"/>
                </a:cubicBezTo>
                <a:cubicBezTo>
                  <a:pt x="623115" y="1347910"/>
                  <a:pt x="603578" y="1359675"/>
                  <a:pt x="584200" y="1371600"/>
                </a:cubicBezTo>
                <a:cubicBezTo>
                  <a:pt x="566868" y="1382266"/>
                  <a:pt x="552707" y="1399031"/>
                  <a:pt x="533400" y="1405467"/>
                </a:cubicBezTo>
                <a:cubicBezTo>
                  <a:pt x="509155" y="1413549"/>
                  <a:pt x="482629" y="1411391"/>
                  <a:pt x="457200" y="1413934"/>
                </a:cubicBezTo>
                <a:lnTo>
                  <a:pt x="364066" y="1422400"/>
                </a:lnTo>
                <a:cubicBezTo>
                  <a:pt x="293511" y="1419578"/>
                  <a:pt x="218616" y="1438458"/>
                  <a:pt x="152400" y="1413934"/>
                </a:cubicBezTo>
                <a:cubicBezTo>
                  <a:pt x="128000" y="1404897"/>
                  <a:pt x="142088" y="1362897"/>
                  <a:pt x="135466" y="1337734"/>
                </a:cubicBezTo>
                <a:cubicBezTo>
                  <a:pt x="127967" y="1309239"/>
                  <a:pt x="118533" y="1281289"/>
                  <a:pt x="110066" y="1253067"/>
                </a:cubicBezTo>
                <a:cubicBezTo>
                  <a:pt x="107244" y="1233311"/>
                  <a:pt x="101600" y="1213756"/>
                  <a:pt x="101600" y="1193800"/>
                </a:cubicBezTo>
                <a:cubicBezTo>
                  <a:pt x="101600" y="1063985"/>
                  <a:pt x="124176" y="1052682"/>
                  <a:pt x="101600" y="922867"/>
                </a:cubicBezTo>
                <a:cubicBezTo>
                  <a:pt x="97917" y="901691"/>
                  <a:pt x="88434" y="881272"/>
                  <a:pt x="76200" y="863600"/>
                </a:cubicBezTo>
                <a:cubicBezTo>
                  <a:pt x="62569" y="843911"/>
                  <a:pt x="25400" y="812800"/>
                  <a:pt x="25400" y="812800"/>
                </a:cubicBezTo>
                <a:cubicBezTo>
                  <a:pt x="22578" y="801511"/>
                  <a:pt x="21019" y="789829"/>
                  <a:pt x="16933" y="778934"/>
                </a:cubicBezTo>
                <a:cubicBezTo>
                  <a:pt x="12501" y="767116"/>
                  <a:pt x="0" y="757688"/>
                  <a:pt x="0" y="745067"/>
                </a:cubicBezTo>
                <a:cubicBezTo>
                  <a:pt x="0" y="663994"/>
                  <a:pt x="6703" y="665574"/>
                  <a:pt x="42333" y="618067"/>
                </a:cubicBezTo>
                <a:cubicBezTo>
                  <a:pt x="47977" y="601134"/>
                  <a:pt x="51283" y="583232"/>
                  <a:pt x="59266" y="567267"/>
                </a:cubicBezTo>
                <a:cubicBezTo>
                  <a:pt x="62836" y="560127"/>
                  <a:pt x="73235" y="557746"/>
                  <a:pt x="76200" y="550334"/>
                </a:cubicBezTo>
                <a:cubicBezTo>
                  <a:pt x="95871" y="501157"/>
                  <a:pt x="91722" y="479778"/>
                  <a:pt x="101600" y="4572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BB6642-0172-F888-E461-5E83ED418E8B}"/>
              </a:ext>
            </a:extLst>
          </p:cNvPr>
          <p:cNvSpPr txBox="1"/>
          <p:nvPr/>
        </p:nvSpPr>
        <p:spPr>
          <a:xfrm>
            <a:off x="4665139" y="3847846"/>
            <a:ext cx="1270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(</a:t>
            </a:r>
            <a:r>
              <a:rPr lang="de-DE" baseline="30000" dirty="0"/>
              <a:t>13</a:t>
            </a:r>
            <a:r>
              <a:rPr lang="de-DE" dirty="0"/>
              <a:t>C</a:t>
            </a:r>
            <a:r>
              <a:rPr lang="ka-GE" dirty="0"/>
              <a:t> </a:t>
            </a:r>
            <a:r>
              <a:rPr lang="de-DE" dirty="0"/>
              <a:t>/</a:t>
            </a:r>
            <a:r>
              <a:rPr lang="de-DE" baseline="30000" dirty="0"/>
              <a:t>12</a:t>
            </a:r>
            <a:r>
              <a:rPr lang="de-DE" dirty="0"/>
              <a:t>C)</a:t>
            </a:r>
            <a:r>
              <a:rPr lang="de-DE" baseline="-25000" dirty="0"/>
              <a:t>1</a:t>
            </a:r>
            <a:r>
              <a:rPr lang="de-DE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27EBE09-96A4-F9D7-9424-4F1D0474A5BA}"/>
              </a:ext>
            </a:extLst>
          </p:cNvPr>
          <p:cNvSpPr txBox="1"/>
          <p:nvPr/>
        </p:nvSpPr>
        <p:spPr>
          <a:xfrm>
            <a:off x="3158051" y="3847846"/>
            <a:ext cx="1083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aseline="30000" dirty="0"/>
              <a:t>13</a:t>
            </a:r>
            <a:r>
              <a:rPr lang="de-DE" dirty="0"/>
              <a:t>C</a:t>
            </a:r>
            <a:r>
              <a:rPr lang="ka-GE" dirty="0"/>
              <a:t> </a:t>
            </a:r>
            <a:r>
              <a:rPr lang="de-DE" dirty="0"/>
              <a:t>/</a:t>
            </a:r>
            <a:r>
              <a:rPr lang="de-DE" baseline="30000" dirty="0"/>
              <a:t>12</a:t>
            </a:r>
            <a:r>
              <a:rPr lang="de-DE" dirty="0"/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260057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AA9A4A-94EE-235F-434F-7534A5C3E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5325"/>
            <a:ext cx="6243108" cy="5110707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338C3F9-EF37-D102-C678-DED8C8F32300}"/>
              </a:ext>
            </a:extLst>
          </p:cNvPr>
          <p:cNvGrpSpPr/>
          <p:nvPr/>
        </p:nvGrpSpPr>
        <p:grpSpPr>
          <a:xfrm>
            <a:off x="194717" y="6299368"/>
            <a:ext cx="8500566" cy="292332"/>
            <a:chOff x="321717" y="5723635"/>
            <a:chExt cx="8500566" cy="292332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4C75D65-DCB6-F3FF-2A05-FE9E6FD84258}"/>
                </a:ext>
              </a:extLst>
            </p:cNvPr>
            <p:cNvSpPr txBox="1"/>
            <p:nvPr/>
          </p:nvSpPr>
          <p:spPr>
            <a:xfrm>
              <a:off x="1507070" y="5738968"/>
              <a:ext cx="439419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FORENSIC APPLICATIONS OF ISOTOPE RATIO MASS SPECTROMETRY,</a:t>
              </a:r>
              <a:endParaRPr lang="de-DE" sz="12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E340AF5-CDEA-1492-E926-A3EF25E6AFF1}"/>
                </a:ext>
              </a:extLst>
            </p:cNvPr>
            <p:cNvSpPr txBox="1"/>
            <p:nvPr/>
          </p:nvSpPr>
          <p:spPr>
            <a:xfrm>
              <a:off x="321717" y="5738968"/>
              <a:ext cx="1879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dirty="0">
                  <a:solidFill>
                    <a:schemeClr val="accent1"/>
                  </a:solidFill>
                </a:rPr>
                <a:t>Lesley A. </a:t>
              </a:r>
              <a:r>
                <a:rPr lang="de-DE" sz="1200" dirty="0" err="1">
                  <a:solidFill>
                    <a:schemeClr val="accent1"/>
                  </a:solidFill>
                </a:rPr>
                <a:t>Chesson</a:t>
              </a:r>
              <a:r>
                <a:rPr lang="de-DE" sz="1200" dirty="0">
                  <a:solidFill>
                    <a:schemeClr val="accent1"/>
                  </a:solidFill>
                </a:rPr>
                <a:t>,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5D64596-8B38-3BAF-31E5-879571C748F5}"/>
                </a:ext>
              </a:extLst>
            </p:cNvPr>
            <p:cNvSpPr txBox="1"/>
            <p:nvPr/>
          </p:nvSpPr>
          <p:spPr>
            <a:xfrm>
              <a:off x="5740401" y="5723635"/>
              <a:ext cx="308188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Spectroscopy Solutions for Materials Analysis</a:t>
              </a:r>
              <a:endParaRPr lang="de-DE" sz="1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86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411776A-BE02-1B92-97CB-5A0D1D5EDDBE}"/>
              </a:ext>
            </a:extLst>
          </p:cNvPr>
          <p:cNvSpPr txBox="1"/>
          <p:nvPr/>
        </p:nvSpPr>
        <p:spPr>
          <a:xfrm>
            <a:off x="184935" y="5756692"/>
            <a:ext cx="851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Benson, S., Lennard, C., Maynard, P., Roux, C.,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Forensic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isotope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spectrometry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 review.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Forensic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Int., 157(1), 1-22, 2006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F3B48F0-9420-C30F-3177-2AC461667B21}"/>
              </a:ext>
            </a:extLst>
          </p:cNvPr>
          <p:cNvGrpSpPr/>
          <p:nvPr/>
        </p:nvGrpSpPr>
        <p:grpSpPr>
          <a:xfrm>
            <a:off x="724428" y="802745"/>
            <a:ext cx="7305675" cy="4067175"/>
            <a:chOff x="724428" y="802745"/>
            <a:chExt cx="7305675" cy="406717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438ECE9-DDC2-73CF-4761-9D2B14C42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28" y="802745"/>
              <a:ext cx="7305675" cy="4067175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E42A6E9-DB77-7134-E89B-D1705CAF58F8}"/>
                </a:ext>
              </a:extLst>
            </p:cNvPr>
            <p:cNvSpPr txBox="1"/>
            <p:nvPr/>
          </p:nvSpPr>
          <p:spPr>
            <a:xfrm>
              <a:off x="823938" y="1837257"/>
              <a:ext cx="348559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70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Vienna </a:t>
              </a:r>
              <a:r>
                <a:rPr lang="de-DE" sz="1700" i="0" dirty="0" err="1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Pee</a:t>
              </a:r>
              <a:r>
                <a:rPr lang="de-DE" sz="170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Dee </a:t>
              </a:r>
              <a:r>
                <a:rPr lang="de-DE" sz="1700" i="0" dirty="0" err="1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Belemnite</a:t>
              </a:r>
              <a:r>
                <a:rPr lang="de-DE" sz="170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de-DE" sz="1700" b="1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VPDB</a:t>
              </a:r>
              <a:r>
                <a:rPr lang="de-DE" sz="170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3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A2B4EEC-C744-222E-2D10-A9ECBAEB60F4}"/>
              </a:ext>
            </a:extLst>
          </p:cNvPr>
          <p:cNvSpPr txBox="1"/>
          <p:nvPr/>
        </p:nvSpPr>
        <p:spPr>
          <a:xfrm>
            <a:off x="6333065" y="4460648"/>
            <a:ext cx="1549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i="0" dirty="0">
                <a:solidFill>
                  <a:srgbClr val="000000"/>
                </a:solidFill>
                <a:effectLst/>
                <a:latin typeface="Stuff Sans"/>
              </a:rPr>
              <a:t>Floyd Landis </a:t>
            </a:r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DFB8F7B-3F6D-A876-3558-34FB9A20F35A}"/>
              </a:ext>
            </a:extLst>
          </p:cNvPr>
          <p:cNvSpPr txBox="1"/>
          <p:nvPr/>
        </p:nvSpPr>
        <p:spPr>
          <a:xfrm>
            <a:off x="364067" y="6366933"/>
            <a:ext cx="6841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www.stuff.co.nz/sport/other-sports/3721622/Floyd-Landis-admits-Tour-de-France-doping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E913099-5B27-7D69-4512-F2595B813A3A}"/>
              </a:ext>
            </a:extLst>
          </p:cNvPr>
          <p:cNvSpPr txBox="1"/>
          <p:nvPr/>
        </p:nvSpPr>
        <p:spPr>
          <a:xfrm>
            <a:off x="1075266" y="23299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5F6368"/>
                </a:solidFill>
                <a:effectLst/>
                <a:latin typeface="Sylfaen" panose="010A0502050306030303" pitchFamily="18" charset="0"/>
              </a:rPr>
              <a:t>Isotope</a:t>
            </a:r>
            <a:r>
              <a:rPr lang="de-DE" b="1" dirty="0">
                <a:solidFill>
                  <a:srgbClr val="4D5156"/>
                </a:solidFill>
                <a:latin typeface="Sylfaen" panose="010A0502050306030303" pitchFamily="18" charset="0"/>
              </a:rPr>
              <a:t> </a:t>
            </a:r>
            <a:r>
              <a:rPr lang="de-DE" b="1" i="0" dirty="0" err="1">
                <a:solidFill>
                  <a:srgbClr val="5F6368"/>
                </a:solidFill>
                <a:effectLst/>
                <a:latin typeface="Sylfaen" panose="010A0502050306030303" pitchFamily="18" charset="0"/>
              </a:rPr>
              <a:t>ratio</a:t>
            </a:r>
            <a:r>
              <a:rPr lang="de-DE" b="1" i="0" dirty="0">
                <a:solidFill>
                  <a:srgbClr val="5F6368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b="1" i="0" dirty="0" err="1">
                <a:solidFill>
                  <a:srgbClr val="5F6368"/>
                </a:solidFill>
                <a:effectLst/>
                <a:latin typeface="Sylfaen" panose="010A0502050306030303" pitchFamily="18" charset="0"/>
              </a:rPr>
              <a:t>mass</a:t>
            </a:r>
            <a:r>
              <a:rPr lang="de-DE" b="1" i="0" dirty="0">
                <a:solidFill>
                  <a:srgbClr val="5F6368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b="1" i="0" dirty="0" err="1">
                <a:solidFill>
                  <a:srgbClr val="5F6368"/>
                </a:solidFill>
                <a:effectLst/>
                <a:latin typeface="Sylfaen" panose="010A0502050306030303" pitchFamily="18" charset="0"/>
              </a:rPr>
              <a:t>spectrometry</a:t>
            </a:r>
            <a:r>
              <a:rPr lang="de-DE" b="1" i="0" dirty="0">
                <a:solidFill>
                  <a:srgbClr val="4D5156"/>
                </a:solidFill>
                <a:effectLst/>
                <a:latin typeface="Sylfaen" panose="010A0502050306030303" pitchFamily="18" charset="0"/>
              </a:rPr>
              <a:t> </a:t>
            </a:r>
            <a:endParaRPr lang="de-DE" b="1" dirty="0">
              <a:latin typeface="Sylfaen" panose="010A0502050306030303" pitchFamily="18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B4B55C3-10EC-E67A-3BD4-02FE91DCAEC7}"/>
              </a:ext>
            </a:extLst>
          </p:cNvPr>
          <p:cNvSpPr txBox="1"/>
          <p:nvPr/>
        </p:nvSpPr>
        <p:spPr>
          <a:xfrm>
            <a:off x="2226734" y="2831847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Sylfaen" panose="010A0502050306030303" pitchFamily="18" charset="0"/>
              </a:rPr>
              <a:t>IRMS</a:t>
            </a:r>
            <a:endParaRPr lang="de-DE" dirty="0">
              <a:latin typeface="Sylfaen" panose="010A0502050306030303" pitchFamily="18" charset="0"/>
            </a:endParaRPr>
          </a:p>
        </p:txBody>
      </p:sp>
      <p:pic>
        <p:nvPicPr>
          <p:cNvPr id="5" name="Grafik 4" descr="Ein Bild, das Text, Person, draußen, Mann enthält.&#10;&#10;Automatisch generierte Beschreibung">
            <a:extLst>
              <a:ext uri="{FF2B5EF4-FFF2-40B4-BE49-F238E27FC236}">
                <a16:creationId xmlns:a16="http://schemas.microsoft.com/office/drawing/2014/main" id="{19BDB9C9-BEA9-4A22-B101-6D61B11F2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89" y="1469772"/>
            <a:ext cx="22669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8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D90EE9D-9E78-C7A3-99D1-8DE9A54ED95A}"/>
              </a:ext>
            </a:extLst>
          </p:cNvPr>
          <p:cNvGrpSpPr/>
          <p:nvPr/>
        </p:nvGrpSpPr>
        <p:grpSpPr>
          <a:xfrm>
            <a:off x="1640368" y="820183"/>
            <a:ext cx="6093931" cy="4378351"/>
            <a:chOff x="615379" y="888937"/>
            <a:chExt cx="7200900" cy="532664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3298519-FEEF-AF63-23D0-4EE64F076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379" y="888937"/>
              <a:ext cx="7200900" cy="525780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15674F9-6B5A-4D90-B37F-3AAEF446A62B}"/>
                </a:ext>
              </a:extLst>
            </p:cNvPr>
            <p:cNvSpPr txBox="1"/>
            <p:nvPr/>
          </p:nvSpPr>
          <p:spPr>
            <a:xfrm>
              <a:off x="6283843" y="1796902"/>
              <a:ext cx="6309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100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28D5AE5-7594-53E0-FEEA-6C701B2A8501}"/>
                </a:ext>
              </a:extLst>
            </p:cNvPr>
            <p:cNvSpPr txBox="1"/>
            <p:nvPr/>
          </p:nvSpPr>
          <p:spPr>
            <a:xfrm>
              <a:off x="6110178" y="2118670"/>
              <a:ext cx="1201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0.0115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924914-4283-8C8C-DE6D-12E74756D611}"/>
                </a:ext>
              </a:extLst>
            </p:cNvPr>
            <p:cNvSpPr txBox="1"/>
            <p:nvPr/>
          </p:nvSpPr>
          <p:spPr>
            <a:xfrm>
              <a:off x="6269666" y="2424232"/>
              <a:ext cx="6309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100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10BD218-0D26-597A-D4A8-A159B9B89A04}"/>
                </a:ext>
              </a:extLst>
            </p:cNvPr>
            <p:cNvSpPr txBox="1"/>
            <p:nvPr/>
          </p:nvSpPr>
          <p:spPr>
            <a:xfrm>
              <a:off x="6244862" y="2692834"/>
              <a:ext cx="1201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1.08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6E5FF8A-7E18-1F47-78F5-0F1A621AF510}"/>
                </a:ext>
              </a:extLst>
            </p:cNvPr>
            <p:cNvSpPr txBox="1"/>
            <p:nvPr/>
          </p:nvSpPr>
          <p:spPr>
            <a:xfrm>
              <a:off x="6269666" y="3009016"/>
              <a:ext cx="6309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100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A05E069-39E9-532C-8BDB-44FB5FA2722E}"/>
                </a:ext>
              </a:extLst>
            </p:cNvPr>
            <p:cNvSpPr txBox="1"/>
            <p:nvPr/>
          </p:nvSpPr>
          <p:spPr>
            <a:xfrm>
              <a:off x="6202330" y="3330784"/>
              <a:ext cx="1201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0.369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6249C58-0949-EDE7-4A8F-96826B2CEA92}"/>
                </a:ext>
              </a:extLst>
            </p:cNvPr>
            <p:cNvSpPr txBox="1"/>
            <p:nvPr/>
          </p:nvSpPr>
          <p:spPr>
            <a:xfrm>
              <a:off x="6255490" y="3689510"/>
              <a:ext cx="6309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100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86078B2-97E3-A6CB-9858-956E703161B5}"/>
                </a:ext>
              </a:extLst>
            </p:cNvPr>
            <p:cNvSpPr txBox="1"/>
            <p:nvPr/>
          </p:nvSpPr>
          <p:spPr>
            <a:xfrm>
              <a:off x="6209419" y="3958113"/>
              <a:ext cx="1201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0.038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33BFB2A-EA00-B8EC-F051-F28E645F2264}"/>
                </a:ext>
              </a:extLst>
            </p:cNvPr>
            <p:cNvSpPr txBox="1"/>
            <p:nvPr/>
          </p:nvSpPr>
          <p:spPr>
            <a:xfrm>
              <a:off x="6199326" y="4245736"/>
              <a:ext cx="1201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0.205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D2087AE-F4FF-AEB8-51A7-73C519E9EC0B}"/>
                </a:ext>
              </a:extLst>
            </p:cNvPr>
            <p:cNvSpPr txBox="1"/>
            <p:nvPr/>
          </p:nvSpPr>
          <p:spPr>
            <a:xfrm>
              <a:off x="6252486" y="4593829"/>
              <a:ext cx="6309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100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C3852A9-0211-6742-068A-14A9D247D43A}"/>
                </a:ext>
              </a:extLst>
            </p:cNvPr>
            <p:cNvSpPr txBox="1"/>
            <p:nvPr/>
          </p:nvSpPr>
          <p:spPr>
            <a:xfrm>
              <a:off x="6248947" y="5149524"/>
              <a:ext cx="1201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0.80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1778745-D2F9-2664-AD0A-0F04DD8E1769}"/>
                </a:ext>
              </a:extLst>
            </p:cNvPr>
            <p:cNvSpPr txBox="1"/>
            <p:nvPr/>
          </p:nvSpPr>
          <p:spPr>
            <a:xfrm>
              <a:off x="6252486" y="5463194"/>
              <a:ext cx="1201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4.52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E0F7B6AC-E814-5D01-3E0F-15DC46D92FC0}"/>
                </a:ext>
              </a:extLst>
            </p:cNvPr>
            <p:cNvSpPr txBox="1"/>
            <p:nvPr/>
          </p:nvSpPr>
          <p:spPr>
            <a:xfrm>
              <a:off x="6252486" y="5784692"/>
              <a:ext cx="1201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0.02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E2BA193-5A89-8BF5-D6D4-04BED3075615}"/>
                </a:ext>
              </a:extLst>
            </p:cNvPr>
            <p:cNvSpPr txBox="1"/>
            <p:nvPr/>
          </p:nvSpPr>
          <p:spPr>
            <a:xfrm>
              <a:off x="6252486" y="4869739"/>
              <a:ext cx="6309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>
                  <a:latin typeface="Sylfaen" panose="010A0502050306030303" pitchFamily="18" charset="0"/>
                </a:rPr>
                <a:t>100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35D2E6B-8D41-9A0E-CA1C-EEB60A4EE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4186" y="2118670"/>
              <a:ext cx="85725" cy="24765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DB783509-E37B-42C6-A5A6-E4493DAC3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2920" y="3075024"/>
              <a:ext cx="171450" cy="219075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5C76D40-3E7A-CF06-EBD3-22A8DC0C9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4686" y="4284058"/>
              <a:ext cx="85725" cy="24765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56F6EF95-F976-8529-0B4E-84A4E361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8744" y="4304757"/>
              <a:ext cx="152400" cy="24765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3453E05-2E37-EE0E-E6BC-9B2818CE39AC}"/>
              </a:ext>
            </a:extLst>
          </p:cNvPr>
          <p:cNvSpPr txBox="1"/>
          <p:nvPr/>
        </p:nvSpPr>
        <p:spPr>
          <a:xfrm>
            <a:off x="644583" y="5398175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</a:rPr>
              <a:t>IUPAC 2001</a:t>
            </a:r>
          </a:p>
        </p:txBody>
      </p:sp>
    </p:spTree>
    <p:extLst>
      <p:ext uri="{BB962C8B-B14F-4D97-AF65-F5344CB8AC3E}">
        <p14:creationId xmlns:p14="http://schemas.microsoft.com/office/powerpoint/2010/main" val="183317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D6B8B5A-0D77-0346-29B6-69FA4E06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760941"/>
            <a:ext cx="6819900" cy="51149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092F5B1-F487-548F-D814-D23F7325DF38}"/>
              </a:ext>
            </a:extLst>
          </p:cNvPr>
          <p:cNvSpPr txBox="1"/>
          <p:nvPr/>
        </p:nvSpPr>
        <p:spPr>
          <a:xfrm>
            <a:off x="5253359" y="1825823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accent1"/>
                </a:solidFill>
              </a:rPr>
              <a:t>base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peak</a:t>
            </a:r>
            <a:endParaRPr lang="de-DE" sz="1400" dirty="0">
              <a:solidFill>
                <a:schemeClr val="accent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961403A-E149-269D-2AFE-C21D2825A203}"/>
              </a:ext>
            </a:extLst>
          </p:cNvPr>
          <p:cNvCxnSpPr>
            <a:cxnSpLocks/>
          </p:cNvCxnSpPr>
          <p:nvPr/>
        </p:nvCxnSpPr>
        <p:spPr>
          <a:xfrm>
            <a:off x="5672666" y="2209800"/>
            <a:ext cx="499534" cy="643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4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6FA0CB1-480F-ADDF-478A-038A07B23C19}"/>
              </a:ext>
            </a:extLst>
          </p:cNvPr>
          <p:cNvGrpSpPr/>
          <p:nvPr/>
        </p:nvGrpSpPr>
        <p:grpSpPr>
          <a:xfrm>
            <a:off x="492341" y="1151307"/>
            <a:ext cx="1823892" cy="1774319"/>
            <a:chOff x="492341" y="1151307"/>
            <a:chExt cx="1823892" cy="1774319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18789F6-B826-33C3-F2C5-CE307E4FFB13}"/>
                </a:ext>
              </a:extLst>
            </p:cNvPr>
            <p:cNvSpPr txBox="1"/>
            <p:nvPr/>
          </p:nvSpPr>
          <p:spPr>
            <a:xfrm>
              <a:off x="728916" y="1151307"/>
              <a:ext cx="15280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b="1" dirty="0" err="1">
                  <a:solidFill>
                    <a:srgbClr val="202122"/>
                  </a:solidFill>
                  <a:latin typeface="Arial" panose="020B0604020202020204" pitchFamily="34" charset="0"/>
                </a:rPr>
                <a:t>Isotopologues</a:t>
              </a:r>
              <a:endParaRPr lang="de-DE" sz="1400" b="1" dirty="0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B3A23022-5F67-24BD-EC9F-E969AF2DD79E}"/>
                </a:ext>
              </a:extLst>
            </p:cNvPr>
            <p:cNvSpPr txBox="1"/>
            <p:nvPr/>
          </p:nvSpPr>
          <p:spPr>
            <a:xfrm>
              <a:off x="1709977" y="1703582"/>
              <a:ext cx="6062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b="1" baseline="30000" dirty="0"/>
                <a:t>13</a:t>
              </a:r>
              <a:r>
                <a:rPr lang="de-DE" sz="1500" b="1" dirty="0"/>
                <a:t>CH</a:t>
              </a:r>
              <a:r>
                <a:rPr lang="de-DE" sz="1500" b="1" baseline="-25000" dirty="0"/>
                <a:t>4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E2DD089-202C-52AE-BF69-134DE77F10B0}"/>
                </a:ext>
              </a:extLst>
            </p:cNvPr>
            <p:cNvSpPr txBox="1"/>
            <p:nvPr/>
          </p:nvSpPr>
          <p:spPr>
            <a:xfrm>
              <a:off x="492341" y="1703582"/>
              <a:ext cx="6062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b="1" baseline="30000" dirty="0"/>
                <a:t>12</a:t>
              </a:r>
              <a:r>
                <a:rPr lang="de-DE" sz="1500" b="1" dirty="0"/>
                <a:t>CH</a:t>
              </a:r>
              <a:r>
                <a:rPr lang="de-DE" sz="1500" b="1" baseline="-25000" dirty="0"/>
                <a:t>4</a:t>
              </a:r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360D3B-88A3-9AC9-4B56-E302342F53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5715" y="2210483"/>
              <a:ext cx="317509" cy="339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FCE8CB9D-2DB6-4782-FDC7-3CFE9D4FD9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3224" y="2210483"/>
              <a:ext cx="346753" cy="339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7B6AC70-BD55-B864-C7A9-D5B792AF3391}"/>
                </a:ext>
              </a:extLst>
            </p:cNvPr>
            <p:cNvSpPr txBox="1"/>
            <p:nvPr/>
          </p:nvSpPr>
          <p:spPr>
            <a:xfrm>
              <a:off x="953249" y="2617849"/>
              <a:ext cx="98054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dirty="0" err="1"/>
                <a:t>methane</a:t>
              </a:r>
              <a:endParaRPr lang="de-DE" sz="1400" dirty="0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BC4E85C7-EB97-3C61-6EBC-183DEC70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97" y="1101060"/>
            <a:ext cx="6086475" cy="477916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C19074F-E4FF-FD5B-4C02-6777DBC760A1}"/>
              </a:ext>
            </a:extLst>
          </p:cNvPr>
          <p:cNvSpPr txBox="1"/>
          <p:nvPr/>
        </p:nvSpPr>
        <p:spPr>
          <a:xfrm>
            <a:off x="1004626" y="35205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CH</a:t>
            </a:r>
            <a:r>
              <a:rPr lang="de-DE" b="1" baseline="-25000" dirty="0"/>
              <a:t>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D2FC53-F942-7EC1-0191-5E84E0BC1A12}"/>
              </a:ext>
            </a:extLst>
          </p:cNvPr>
          <p:cNvSpPr txBox="1"/>
          <p:nvPr/>
        </p:nvSpPr>
        <p:spPr>
          <a:xfrm>
            <a:off x="1001560" y="392431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CH</a:t>
            </a:r>
            <a:r>
              <a:rPr lang="de-DE" b="1" baseline="-25000" dirty="0"/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770E9D3-AE5D-0110-93E2-21CD2CE972DB}"/>
              </a:ext>
            </a:extLst>
          </p:cNvPr>
          <p:cNvSpPr txBox="1"/>
          <p:nvPr/>
        </p:nvSpPr>
        <p:spPr>
          <a:xfrm>
            <a:off x="996920" y="434972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CH</a:t>
            </a:r>
            <a:r>
              <a:rPr lang="de-DE" b="1" baseline="-25000" dirty="0"/>
              <a:t>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258474B-E934-7B9D-DEEF-02A9967B0570}"/>
              </a:ext>
            </a:extLst>
          </p:cNvPr>
          <p:cNvSpPr txBox="1"/>
          <p:nvPr/>
        </p:nvSpPr>
        <p:spPr>
          <a:xfrm>
            <a:off x="993853" y="477315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CH</a:t>
            </a:r>
            <a:endParaRPr lang="de-DE" b="1" baseline="-25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8D3E399-7CC4-FB5A-D9E5-7F15F3CC6546}"/>
              </a:ext>
            </a:extLst>
          </p:cNvPr>
          <p:cNvSpPr txBox="1"/>
          <p:nvPr/>
        </p:nvSpPr>
        <p:spPr>
          <a:xfrm>
            <a:off x="819809" y="344992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9DB0B28-253E-C549-9C7C-F23448B45F4F}"/>
              </a:ext>
            </a:extLst>
          </p:cNvPr>
          <p:cNvSpPr txBox="1"/>
          <p:nvPr/>
        </p:nvSpPr>
        <p:spPr>
          <a:xfrm>
            <a:off x="883217" y="38677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ED45627-F1A5-4C0C-FE61-A49309D8CF28}"/>
              </a:ext>
            </a:extLst>
          </p:cNvPr>
          <p:cNvSpPr txBox="1"/>
          <p:nvPr/>
        </p:nvSpPr>
        <p:spPr>
          <a:xfrm>
            <a:off x="808166" y="427286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2DA3237-2C4E-8369-8AC9-F4210CDDE6C9}"/>
              </a:ext>
            </a:extLst>
          </p:cNvPr>
          <p:cNvSpPr txBox="1"/>
          <p:nvPr/>
        </p:nvSpPr>
        <p:spPr>
          <a:xfrm>
            <a:off x="864389" y="47266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01F9531-EADB-41CC-D1DF-C224A2A89DA9}"/>
              </a:ext>
            </a:extLst>
          </p:cNvPr>
          <p:cNvGrpSpPr/>
          <p:nvPr/>
        </p:nvGrpSpPr>
        <p:grpSpPr>
          <a:xfrm>
            <a:off x="808166" y="5104066"/>
            <a:ext cx="500826" cy="422089"/>
            <a:chOff x="802588" y="5137345"/>
            <a:chExt cx="500826" cy="422089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E8EC62E-746F-4491-1163-A51ECC333B57}"/>
                </a:ext>
              </a:extLst>
            </p:cNvPr>
            <p:cNvSpPr txBox="1"/>
            <p:nvPr/>
          </p:nvSpPr>
          <p:spPr>
            <a:xfrm>
              <a:off x="996920" y="519010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C</a:t>
              </a:r>
              <a:endParaRPr lang="de-DE" b="1" baseline="-25000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482500E-7691-170F-28E6-545BB05B0330}"/>
                </a:ext>
              </a:extLst>
            </p:cNvPr>
            <p:cNvSpPr txBox="1"/>
            <p:nvPr/>
          </p:nvSpPr>
          <p:spPr>
            <a:xfrm>
              <a:off x="802588" y="5137345"/>
              <a:ext cx="360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+.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47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410A2C-0DF0-F7D1-C90E-5D89A788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3" y="412186"/>
            <a:ext cx="4500904" cy="25489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6CAB659-E84D-CFA2-E9FB-22CAE304C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757" y="3083914"/>
            <a:ext cx="3752888" cy="2452433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E320FFB-E1BF-17AA-6B2B-63DB10C6E693}"/>
              </a:ext>
            </a:extLst>
          </p:cNvPr>
          <p:cNvGrpSpPr/>
          <p:nvPr/>
        </p:nvGrpSpPr>
        <p:grpSpPr>
          <a:xfrm>
            <a:off x="308355" y="3937003"/>
            <a:ext cx="4263645" cy="1979018"/>
            <a:chOff x="404812" y="3676715"/>
            <a:chExt cx="4065059" cy="176212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9F3920F-C538-DF04-0616-58884AF86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12" y="3676715"/>
              <a:ext cx="3305175" cy="1762125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5449432-40B4-F787-3E55-250998F1F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5996" y="3676715"/>
              <a:ext cx="52387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01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5838702-6233-B684-4994-1B6B51E37892}"/>
              </a:ext>
            </a:extLst>
          </p:cNvPr>
          <p:cNvGrpSpPr/>
          <p:nvPr/>
        </p:nvGrpSpPr>
        <p:grpSpPr>
          <a:xfrm>
            <a:off x="1359577" y="1213494"/>
            <a:ext cx="1507331" cy="4283678"/>
            <a:chOff x="1577350" y="660811"/>
            <a:chExt cx="2009775" cy="5711571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0063E68-0A21-6EC7-A652-C080CEF5D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7350" y="1143157"/>
              <a:ext cx="2009775" cy="5229225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C07AE83-8E19-6641-24A3-CCB65534EC33}"/>
                </a:ext>
              </a:extLst>
            </p:cNvPr>
            <p:cNvSpPr txBox="1"/>
            <p:nvPr/>
          </p:nvSpPr>
          <p:spPr>
            <a:xfrm>
              <a:off x="1577350" y="660811"/>
              <a:ext cx="8147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/>
                <a:t>100 %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0385C65-7CE9-1030-EC0F-8B252683C366}"/>
                </a:ext>
              </a:extLst>
            </p:cNvPr>
            <p:cNvSpPr txBox="1"/>
            <p:nvPr/>
          </p:nvSpPr>
          <p:spPr>
            <a:xfrm>
              <a:off x="2582237" y="5251107"/>
              <a:ext cx="7036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/>
                <a:t>1.1%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28CDE83-29C8-06C4-E998-D0C13DBCD3D0}"/>
              </a:ext>
            </a:extLst>
          </p:cNvPr>
          <p:cNvGrpSpPr/>
          <p:nvPr/>
        </p:nvGrpSpPr>
        <p:grpSpPr>
          <a:xfrm>
            <a:off x="5489063" y="3804463"/>
            <a:ext cx="625760" cy="393819"/>
            <a:chOff x="6676007" y="2378107"/>
            <a:chExt cx="834347" cy="52509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FA13CFF-263F-183A-A4A6-AC2EA69E2201}"/>
                </a:ext>
              </a:extLst>
            </p:cNvPr>
            <p:cNvSpPr txBox="1"/>
            <p:nvPr/>
          </p:nvSpPr>
          <p:spPr>
            <a:xfrm>
              <a:off x="6877274" y="2472312"/>
              <a:ext cx="6330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b="1" dirty="0"/>
                <a:t>CH</a:t>
              </a:r>
              <a:r>
                <a:rPr lang="de-DE" sz="1500" b="1" baseline="-25000" dirty="0"/>
                <a:t>4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35079D4-58DE-6560-05F1-CE2967BB5210}"/>
                </a:ext>
              </a:extLst>
            </p:cNvPr>
            <p:cNvSpPr txBox="1"/>
            <p:nvPr/>
          </p:nvSpPr>
          <p:spPr>
            <a:xfrm>
              <a:off x="6676007" y="2378107"/>
              <a:ext cx="42362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b="1" dirty="0"/>
                <a:t>+.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4239B36-F087-32CD-E0A3-57291377EB7E}"/>
              </a:ext>
            </a:extLst>
          </p:cNvPr>
          <p:cNvGrpSpPr/>
          <p:nvPr/>
        </p:nvGrpSpPr>
        <p:grpSpPr>
          <a:xfrm>
            <a:off x="5489066" y="4595500"/>
            <a:ext cx="788028" cy="393819"/>
            <a:chOff x="7218825" y="3985578"/>
            <a:chExt cx="1050703" cy="52509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486652C-4D20-78AF-A65A-2D53E50E373A}"/>
                </a:ext>
              </a:extLst>
            </p:cNvPr>
            <p:cNvSpPr txBox="1"/>
            <p:nvPr/>
          </p:nvSpPr>
          <p:spPr>
            <a:xfrm>
              <a:off x="7461187" y="4079783"/>
              <a:ext cx="8083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b="1" baseline="30000" dirty="0"/>
                <a:t>13</a:t>
              </a:r>
              <a:r>
                <a:rPr lang="de-DE" sz="1500" b="1" dirty="0"/>
                <a:t>CH</a:t>
              </a:r>
              <a:r>
                <a:rPr lang="de-DE" sz="1500" b="1" baseline="-25000" dirty="0"/>
                <a:t>4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467A285-1DB4-346C-07ED-9A9826CF873D}"/>
                </a:ext>
              </a:extLst>
            </p:cNvPr>
            <p:cNvSpPr txBox="1"/>
            <p:nvPr/>
          </p:nvSpPr>
          <p:spPr>
            <a:xfrm>
              <a:off x="7218825" y="3985578"/>
              <a:ext cx="42362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b="1" dirty="0"/>
                <a:t>+.</a:t>
              </a:r>
            </a:p>
          </p:txBody>
        </p:sp>
      </p:grpSp>
      <p:graphicFrame>
        <p:nvGraphicFramePr>
          <p:cNvPr id="14" name="Tabelle 20">
            <a:extLst>
              <a:ext uri="{FF2B5EF4-FFF2-40B4-BE49-F238E27FC236}">
                <a16:creationId xmlns:a16="http://schemas.microsoft.com/office/drawing/2014/main" id="{F95BC6B1-98D8-43D3-2174-9E54006FE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27173"/>
              </p:ext>
            </p:extLst>
          </p:nvPr>
        </p:nvGraphicFramePr>
        <p:xfrm>
          <a:off x="4993978" y="1750518"/>
          <a:ext cx="3338245" cy="13030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2237">
                  <a:extLst>
                    <a:ext uri="{9D8B030D-6E8A-4147-A177-3AD203B41FA5}">
                      <a16:colId xmlns:a16="http://schemas.microsoft.com/office/drawing/2014/main" val="4003803269"/>
                    </a:ext>
                  </a:extLst>
                </a:gridCol>
                <a:gridCol w="855324">
                  <a:extLst>
                    <a:ext uri="{9D8B030D-6E8A-4147-A177-3AD203B41FA5}">
                      <a16:colId xmlns:a16="http://schemas.microsoft.com/office/drawing/2014/main" val="219262838"/>
                    </a:ext>
                  </a:extLst>
                </a:gridCol>
                <a:gridCol w="816795">
                  <a:extLst>
                    <a:ext uri="{9D8B030D-6E8A-4147-A177-3AD203B41FA5}">
                      <a16:colId xmlns:a16="http://schemas.microsoft.com/office/drawing/2014/main" val="2112748789"/>
                    </a:ext>
                  </a:extLst>
                </a:gridCol>
                <a:gridCol w="1093889">
                  <a:extLst>
                    <a:ext uri="{9D8B030D-6E8A-4147-A177-3AD203B41FA5}">
                      <a16:colId xmlns:a16="http://schemas.microsoft.com/office/drawing/2014/main" val="167117157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Atomic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Natural </a:t>
                      </a:r>
                      <a:r>
                        <a:rPr kumimoji="0" lang="de-D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abundance</a:t>
                      </a: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DE" sz="1400" dirty="0"/>
                        <a:t>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5483891"/>
                  </a:ext>
                </a:extLst>
              </a:tr>
              <a:tr h="309633">
                <a:tc>
                  <a:txBody>
                    <a:bodyPr/>
                    <a:lstStyle/>
                    <a:p>
                      <a:r>
                        <a:rPr lang="de-DE" sz="16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90293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1.1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88998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DBC3B316-8DA4-C939-8DB1-AF3CFDE4AE3E}"/>
              </a:ext>
            </a:extLst>
          </p:cNvPr>
          <p:cNvSpPr txBox="1"/>
          <p:nvPr/>
        </p:nvSpPr>
        <p:spPr>
          <a:xfrm>
            <a:off x="1332822" y="364843"/>
            <a:ext cx="2115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Isotopic</a:t>
            </a:r>
            <a:r>
              <a:rPr lang="de-DE" sz="1400" b="1" dirty="0"/>
              <a:t> </a:t>
            </a:r>
            <a:r>
              <a:rPr lang="de-DE" sz="1400" b="1" dirty="0" err="1"/>
              <a:t>pattern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</a:t>
            </a:r>
            <a:r>
              <a:rPr lang="de-DE" sz="1400" b="1" dirty="0" err="1"/>
              <a:t>carbon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49334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D73CFFD-9D53-9862-4F98-77FCF78D73F3}"/>
              </a:ext>
            </a:extLst>
          </p:cNvPr>
          <p:cNvGrpSpPr/>
          <p:nvPr/>
        </p:nvGrpSpPr>
        <p:grpSpPr>
          <a:xfrm>
            <a:off x="6661575" y="1451748"/>
            <a:ext cx="1906418" cy="1208222"/>
            <a:chOff x="8804178" y="2777204"/>
            <a:chExt cx="2541891" cy="161096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9C0B123-1038-9A74-5856-9CD0E4745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1670" y="2826066"/>
              <a:ext cx="1924050" cy="1562100"/>
            </a:xfrm>
            <a:prstGeom prst="rect">
              <a:avLst/>
            </a:prstGeom>
          </p:spPr>
        </p:pic>
        <p:sp>
          <p:nvSpPr>
            <p:cNvPr id="11" name="Eckige Klammer links 10">
              <a:extLst>
                <a:ext uri="{FF2B5EF4-FFF2-40B4-BE49-F238E27FC236}">
                  <a16:creationId xmlns:a16="http://schemas.microsoft.com/office/drawing/2014/main" id="{50C8AD88-69EB-66AC-1164-EDCE7B6DCD19}"/>
                </a:ext>
              </a:extLst>
            </p:cNvPr>
            <p:cNvSpPr/>
            <p:nvPr/>
          </p:nvSpPr>
          <p:spPr>
            <a:xfrm>
              <a:off x="8804178" y="2987991"/>
              <a:ext cx="104294" cy="123825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" name="Eckige Klammer links 12">
              <a:extLst>
                <a:ext uri="{FF2B5EF4-FFF2-40B4-BE49-F238E27FC236}">
                  <a16:creationId xmlns:a16="http://schemas.microsoft.com/office/drawing/2014/main" id="{F5C867F9-857C-1C4D-A0FF-7DD3614219A4}"/>
                </a:ext>
              </a:extLst>
            </p:cNvPr>
            <p:cNvSpPr/>
            <p:nvPr/>
          </p:nvSpPr>
          <p:spPr>
            <a:xfrm rot="10800000">
              <a:off x="10753166" y="2987991"/>
              <a:ext cx="104294" cy="123825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C0E98AD-C311-1AF8-919F-AC416BBE0FAD}"/>
                </a:ext>
              </a:extLst>
            </p:cNvPr>
            <p:cNvSpPr txBox="1"/>
            <p:nvPr/>
          </p:nvSpPr>
          <p:spPr>
            <a:xfrm>
              <a:off x="10903213" y="2777204"/>
              <a:ext cx="442856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/>
                <a:t>+</a:t>
              </a:r>
              <a:r>
                <a:rPr lang="de-DE" sz="1500" b="1" dirty="0"/>
                <a:t>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2293ABE-D57C-444F-354A-0D7B18371CAB}"/>
              </a:ext>
            </a:extLst>
          </p:cNvPr>
          <p:cNvSpPr txBox="1"/>
          <p:nvPr/>
        </p:nvSpPr>
        <p:spPr>
          <a:xfrm>
            <a:off x="6598457" y="2725325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 = 28 + 4 x 15 = 88 Da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F91E8E0-BB87-120F-C2F5-B39D4AAE2680}"/>
              </a:ext>
            </a:extLst>
          </p:cNvPr>
          <p:cNvGrpSpPr/>
          <p:nvPr/>
        </p:nvGrpSpPr>
        <p:grpSpPr>
          <a:xfrm>
            <a:off x="6642380" y="3771775"/>
            <a:ext cx="1010573" cy="1107281"/>
            <a:chOff x="8243433" y="4824315"/>
            <a:chExt cx="1347431" cy="147637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B8F55BA-813D-4194-321E-FFA7B5C2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3433" y="4824315"/>
              <a:ext cx="1285875" cy="1476375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72CA12A-05A8-6CE9-A916-778DFEC91232}"/>
                </a:ext>
              </a:extLst>
            </p:cNvPr>
            <p:cNvSpPr txBox="1"/>
            <p:nvPr/>
          </p:nvSpPr>
          <p:spPr>
            <a:xfrm>
              <a:off x="9216403" y="5205284"/>
              <a:ext cx="3744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dirty="0"/>
                <a:t>+</a:t>
              </a:r>
              <a:endParaRPr lang="de-DE" sz="1500" b="1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F9DC944-7CE8-0DE5-A54F-BF612AB86F3C}"/>
              </a:ext>
            </a:extLst>
          </p:cNvPr>
          <p:cNvGrpSpPr/>
          <p:nvPr/>
        </p:nvGrpSpPr>
        <p:grpSpPr>
          <a:xfrm>
            <a:off x="8164475" y="4110100"/>
            <a:ext cx="472440" cy="333186"/>
            <a:chOff x="10464210" y="5275416"/>
            <a:chExt cx="629920" cy="444248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7A4D628-D727-5815-13F5-31BC88EE3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5505" y="5405339"/>
              <a:ext cx="428625" cy="314325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B8FE3D3-8AA3-FEC0-0468-78537AA14360}"/>
                </a:ext>
              </a:extLst>
            </p:cNvPr>
            <p:cNvSpPr txBox="1"/>
            <p:nvPr/>
          </p:nvSpPr>
          <p:spPr>
            <a:xfrm>
              <a:off x="10464210" y="5275416"/>
              <a:ext cx="3146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b="1" dirty="0"/>
                <a:t>.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DB3C0459-2C62-AB79-A739-EDC44132F943}"/>
              </a:ext>
            </a:extLst>
          </p:cNvPr>
          <p:cNvSpPr txBox="1"/>
          <p:nvPr/>
        </p:nvSpPr>
        <p:spPr>
          <a:xfrm>
            <a:off x="6943384" y="5328104"/>
            <a:ext cx="899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M = 73 Da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B6D7EC2-4777-CB89-1520-98B8D244A778}"/>
              </a:ext>
            </a:extLst>
          </p:cNvPr>
          <p:cNvGrpSpPr/>
          <p:nvPr/>
        </p:nvGrpSpPr>
        <p:grpSpPr>
          <a:xfrm>
            <a:off x="191247" y="740910"/>
            <a:ext cx="6039301" cy="4887276"/>
            <a:chOff x="212607" y="1124057"/>
            <a:chExt cx="5715000" cy="428625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C720A98-9E91-AF40-440A-D48A1B83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07" y="1124057"/>
              <a:ext cx="5715000" cy="428625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1D71230-6AE5-68FE-AC45-B5E7D12AC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6009" y="1858778"/>
              <a:ext cx="1141937" cy="927117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D82F102-1100-6541-21F2-B9421B878BC0}"/>
                </a:ext>
              </a:extLst>
            </p:cNvPr>
            <p:cNvSpPr txBox="1"/>
            <p:nvPr/>
          </p:nvSpPr>
          <p:spPr>
            <a:xfrm>
              <a:off x="3951055" y="1720278"/>
              <a:ext cx="43344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350" dirty="0"/>
                <a:t>73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548149D-414C-D0EE-35E2-E0477A1A49F3}"/>
                </a:ext>
              </a:extLst>
            </p:cNvPr>
            <p:cNvSpPr txBox="1"/>
            <p:nvPr/>
          </p:nvSpPr>
          <p:spPr>
            <a:xfrm>
              <a:off x="4284523" y="4148374"/>
              <a:ext cx="43344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350" dirty="0"/>
                <a:t>74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8A6A8583-151D-CB19-2247-82805943C081}"/>
                </a:ext>
              </a:extLst>
            </p:cNvPr>
            <p:cNvSpPr txBox="1"/>
            <p:nvPr/>
          </p:nvSpPr>
          <p:spPr>
            <a:xfrm>
              <a:off x="4355279" y="4367635"/>
              <a:ext cx="43344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350" dirty="0"/>
                <a:t>75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1C81367-0FF4-8791-B989-16BF91137F68}"/>
                </a:ext>
              </a:extLst>
            </p:cNvPr>
            <p:cNvSpPr txBox="1"/>
            <p:nvPr/>
          </p:nvSpPr>
          <p:spPr>
            <a:xfrm>
              <a:off x="4850844" y="4484214"/>
              <a:ext cx="43344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350" dirty="0"/>
                <a:t>88</a:t>
              </a: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C9838620-BBEA-90CC-F5DF-865457CE2621}"/>
              </a:ext>
            </a:extLst>
          </p:cNvPr>
          <p:cNvSpPr txBox="1"/>
          <p:nvPr/>
        </p:nvSpPr>
        <p:spPr>
          <a:xfrm>
            <a:off x="6733332" y="5015959"/>
            <a:ext cx="1512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err="1"/>
              <a:t>trimethylsilyl</a:t>
            </a:r>
            <a:r>
              <a:rPr lang="de-DE" sz="1400" dirty="0"/>
              <a:t> </a:t>
            </a:r>
            <a:r>
              <a:rPr lang="de-DE" sz="1400" dirty="0" err="1"/>
              <a:t>ion</a:t>
            </a:r>
            <a:endParaRPr lang="de-DE" sz="14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74ECEC1-7933-D94D-1823-B5547752CF56}"/>
              </a:ext>
            </a:extLst>
          </p:cNvPr>
          <p:cNvSpPr txBox="1"/>
          <p:nvPr/>
        </p:nvSpPr>
        <p:spPr>
          <a:xfrm>
            <a:off x="168997" y="6205211"/>
            <a:ext cx="61307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Spectrometry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Basic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1200" dirty="0" err="1">
                <a:solidFill>
                  <a:schemeClr val="accent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de-DE" sz="1200" dirty="0">
                <a:solidFill>
                  <a:schemeClr val="accent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Ketevan Lomsadze, TSU press, 2015 </a:t>
            </a:r>
            <a:endParaRPr lang="de-DE" sz="1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4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684</Words>
  <Application>Microsoft Office PowerPoint</Application>
  <PresentationFormat>Bildschirmpräsentation (4:3)</PresentationFormat>
  <Paragraphs>249</Paragraphs>
  <Slides>21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Stuff Sans</vt:lpstr>
      <vt:lpstr>Sylfaen</vt:lpstr>
      <vt:lpstr>Times New Roman</vt:lpstr>
      <vt:lpstr>Office</vt:lpstr>
      <vt:lpstr>Isotope ratio mass spectrometry: Basic principles and applications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Ketevan Lomsadze (121588)</dc:creator>
  <cp:lastModifiedBy>Ketevan Lomsadze (121588)</cp:lastModifiedBy>
  <cp:revision>250</cp:revision>
  <dcterms:created xsi:type="dcterms:W3CDTF">2022-05-04T12:46:53Z</dcterms:created>
  <dcterms:modified xsi:type="dcterms:W3CDTF">2022-07-12T13:08:06Z</dcterms:modified>
</cp:coreProperties>
</file>